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media/image6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2" r:id="rId4"/>
    <p:sldMasterId id="2147483664" r:id="rId5"/>
    <p:sldMasterId id="2147483676" r:id="rId6"/>
    <p:sldMasterId id="2147483688" r:id="rId7"/>
    <p:sldMasterId id="2147483700" r:id="rId8"/>
  </p:sldMasterIdLst>
  <p:notesMasterIdLst>
    <p:notesMasterId r:id="rId12"/>
  </p:notesMasterIdLst>
  <p:sldIdLst>
    <p:sldId id="848" r:id="rId9"/>
    <p:sldId id="877" r:id="rId10"/>
    <p:sldId id="867" r:id="rId11"/>
    <p:sldId id="792" r:id="rId13"/>
    <p:sldId id="868" r:id="rId14"/>
    <p:sldId id="870" r:id="rId15"/>
    <p:sldId id="871" r:id="rId16"/>
    <p:sldId id="859" r:id="rId17"/>
    <p:sldId id="855" r:id="rId18"/>
    <p:sldId id="866" r:id="rId19"/>
    <p:sldId id="874" r:id="rId20"/>
    <p:sldId id="858" r:id="rId21"/>
    <p:sldId id="857" r:id="rId22"/>
    <p:sldId id="869" r:id="rId23"/>
    <p:sldId id="865" r:id="rId24"/>
    <p:sldId id="636"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6CB9D7"/>
    <a:srgbClr val="5B9BD5"/>
    <a:srgbClr val="70AD47"/>
    <a:srgbClr val="FFFFFF"/>
    <a:srgbClr val="E2E2E2"/>
    <a:srgbClr val="D4D4D5"/>
    <a:srgbClr val="D9FBFD"/>
    <a:srgbClr val="CFD2D7"/>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0" autoAdjust="0"/>
    <p:restoredTop sz="94660"/>
  </p:normalViewPr>
  <p:slideViewPr>
    <p:cSldViewPr snapToGrid="0">
      <p:cViewPr>
        <p:scale>
          <a:sx n="75" d="100"/>
          <a:sy n="75" d="100"/>
        </p:scale>
        <p:origin x="1182" y="8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tags" Target="tags/tag13.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notesMaster" Target="notesMasters/notesMaster1.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2023</c:f>
              <c:strCache>
                <c:ptCount val="1"/>
                <c:pt idx="0">
                  <c:v>2023</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Sheet1!$A$1:$K$1</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Sheet1!$A$2:$K$2</c:f>
              <c:numCache>
                <c:formatCode>0_);[Red]\(0\)</c:formatCode>
                <c:ptCount val="11"/>
                <c:pt idx="0">
                  <c:v>652</c:v>
                </c:pt>
                <c:pt idx="1" c:formatCode="General">
                  <c:v>320</c:v>
                </c:pt>
                <c:pt idx="2" c:formatCode="General">
                  <c:v>0</c:v>
                </c:pt>
                <c:pt idx="3" c:formatCode="General">
                  <c:v>2011</c:v>
                </c:pt>
                <c:pt idx="4" c:formatCode="General">
                  <c:v>665</c:v>
                </c:pt>
                <c:pt idx="5" c:formatCode="General">
                  <c:v>1495</c:v>
                </c:pt>
                <c:pt idx="6" c:formatCode="General">
                  <c:v>1016</c:v>
                </c:pt>
                <c:pt idx="7" c:formatCode="General">
                  <c:v>0</c:v>
                </c:pt>
                <c:pt idx="8" c:formatCode="General">
                  <c:v>909</c:v>
                </c:pt>
                <c:pt idx="9" c:formatCode="General">
                  <c:v>676</c:v>
                </c:pt>
                <c:pt idx="10" c:formatCode="General">
                  <c:v>1692</c:v>
                </c:pt>
              </c:numCache>
            </c:numRef>
          </c:val>
        </c:ser>
        <c:ser>
          <c:idx val="1"/>
          <c:order val="1"/>
          <c:tx>
            <c:strRef>
              <c:f>2024</c:f>
              <c:strCache>
                <c:ptCount val="1"/>
                <c:pt idx="0">
                  <c:v>2024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Sheet1!$A$1:$K$1</c:f>
              <c:strCache>
                <c:ptCount val="11"/>
                <c:pt idx="0">
                  <c:v>Jan</c:v>
                </c:pt>
                <c:pt idx="1">
                  <c:v>Feb</c:v>
                </c:pt>
                <c:pt idx="2">
                  <c:v>Mar</c:v>
                </c:pt>
                <c:pt idx="3">
                  <c:v>Apr</c:v>
                </c:pt>
                <c:pt idx="4">
                  <c:v>May</c:v>
                </c:pt>
                <c:pt idx="5">
                  <c:v>Jun</c:v>
                </c:pt>
                <c:pt idx="6">
                  <c:v>Jul</c:v>
                </c:pt>
                <c:pt idx="7">
                  <c:v>Aug</c:v>
                </c:pt>
                <c:pt idx="8">
                  <c:v>Sep</c:v>
                </c:pt>
                <c:pt idx="9">
                  <c:v>Oct</c:v>
                </c:pt>
                <c:pt idx="10">
                  <c:v>Nov</c:v>
                </c:pt>
              </c:strCache>
            </c:strRef>
          </c:cat>
          <c:val>
            <c:numRef>
              <c:f>Sheet1!$A$3:$K$3</c:f>
              <c:numCache>
                <c:formatCode>0_);[Red]\(0\)</c:formatCode>
                <c:ptCount val="11"/>
                <c:pt idx="0">
                  <c:v>1110</c:v>
                </c:pt>
                <c:pt idx="1" c:formatCode="General">
                  <c:v>908</c:v>
                </c:pt>
                <c:pt idx="2" c:formatCode="General">
                  <c:v>1358</c:v>
                </c:pt>
                <c:pt idx="3" c:formatCode="General">
                  <c:v>1330</c:v>
                </c:pt>
                <c:pt idx="4" c:formatCode="General">
                  <c:v>5127</c:v>
                </c:pt>
                <c:pt idx="5" c:formatCode="General">
                  <c:v>5269</c:v>
                </c:pt>
                <c:pt idx="6" c:formatCode="General">
                  <c:v>444</c:v>
                </c:pt>
                <c:pt idx="7" c:formatCode="General">
                  <c:v>1570</c:v>
                </c:pt>
                <c:pt idx="8" c:formatCode="General">
                  <c:v>1670</c:v>
                </c:pt>
              </c:numCache>
            </c:numRef>
          </c:val>
        </c:ser>
        <c:dLbls>
          <c:showLegendKey val="0"/>
          <c:showVal val="0"/>
          <c:showCatName val="0"/>
          <c:showSerName val="0"/>
          <c:showPercent val="0"/>
          <c:showBubbleSize val="0"/>
        </c:dLbls>
        <c:gapWidth val="219"/>
        <c:overlap val="-27"/>
        <c:axId val="1411778768"/>
        <c:axId val="360541312"/>
      </c:barChart>
      <c:catAx>
        <c:axId val="1411778768"/>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crossAx val="360541312"/>
        <c:crosses val="autoZero"/>
        <c:auto val="1"/>
        <c:lblAlgn val="ctr"/>
        <c:lblOffset val="100"/>
        <c:noMultiLvlLbl val="0"/>
      </c:catAx>
      <c:valAx>
        <c:axId val="36054131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_);[Red]\(0\)"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crossAx val="14117787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200" b="0" i="0" u="none" strike="noStrike" kern="1200" baseline="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Entry>
      <c:legendEntry>
        <c:idx val="1"/>
        <c:txPr>
          <a:bodyPr rot="0" spcFirstLastPara="1" vertOverflow="ellipsis" vert="horz" wrap="square" anchor="ctr" anchorCtr="1"/>
          <a:lstStyle/>
          <a:p>
            <a:pPr>
              <a:defRPr lang="zh-CN" sz="1200" b="0" i="0" u="none" strike="noStrike" kern="1200" baseline="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Entry>
      <c:layout/>
      <c:overlay val="0"/>
      <c:spPr>
        <a:noFill/>
        <a:ln>
          <a:noFill/>
        </a:ln>
        <a:effectLst/>
      </c:spPr>
      <c:txPr>
        <a:bodyPr rot="0" spcFirstLastPara="1" vertOverflow="ellipsis" vert="horz" wrap="square" anchor="ctr" anchorCtr="1"/>
        <a:lstStyle/>
        <a:p>
          <a:pPr>
            <a:defRPr lang="zh-CN" sz="1200" b="0" i="0" u="none" strike="noStrike" kern="1200" baseline="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
    <c:plotVisOnly val="1"/>
    <c:dispBlanksAs val="gap"/>
    <c:showDLblsOverMax val="0"/>
    <c:extLst>
      <c:ext uri="{0b15fc19-7d7d-44ad-8c2d-2c3a37ce22c3}">
        <chartProps xmlns="https://web.wps.cn/et/2018/main" chartId="{39f2166c-5290-49aa-a462-445d373d34e2}"/>
      </c:ext>
    </c:extLst>
  </c:chart>
  <c:spPr>
    <a:solidFill>
      <a:schemeClr val="bg1"/>
    </a:solidFill>
    <a:ln w="9525" cap="flat" cmpd="sng" algn="ctr">
      <a:noFill/>
      <a:round/>
    </a:ln>
    <a:effectLst/>
  </c:spPr>
  <c:txPr>
    <a:bodyPr/>
    <a:lstStyle/>
    <a:p>
      <a:pPr>
        <a:defRPr lang="zh-CN" sz="1200">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9AD9B4-ED50-4B06-A54E-B9717D975E3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DBDCBF-22BB-4EE2-AA1F-CC71675E44C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06169-12A0-4E0E-B8D5-26C3101EFAE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229A37-476C-44D9-82F3-612F6504D6F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2" Type="http://schemas.openxmlformats.org/officeDocument/2006/relationships/theme" Target="../theme/theme4.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2" Type="http://schemas.openxmlformats.org/officeDocument/2006/relationships/theme" Target="../theme/theme5.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2" Type="http://schemas.openxmlformats.org/officeDocument/2006/relationships/theme" Target="../theme/theme6.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55.xml"/><Relationship Id="rId8" Type="http://schemas.openxmlformats.org/officeDocument/2006/relationships/slideLayout" Target="../slideLayouts/slideLayout54.xml"/><Relationship Id="rId7" Type="http://schemas.openxmlformats.org/officeDocument/2006/relationships/slideLayout" Target="../slideLayouts/slideLayout53.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2" Type="http://schemas.openxmlformats.org/officeDocument/2006/relationships/theme" Target="../theme/theme7.xml"/><Relationship Id="rId11" Type="http://schemas.openxmlformats.org/officeDocument/2006/relationships/slideLayout" Target="../slideLayouts/slideLayout57.xml"/><Relationship Id="rId10" Type="http://schemas.openxmlformats.org/officeDocument/2006/relationships/slideLayout" Target="../slideLayouts/slideLayout56.xml"/><Relationship Id="rId1"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06169-12A0-4E0E-B8D5-26C3101EFAE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229A37-476C-44D9-82F3-612F6504D6F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44CF553-E35E-499E-8D12-F2DE7855DEC2}"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FDFAB26-18D0-4881-A950-2C9410DD05C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等线" panose="02010600030101010101" charset="-122"/>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3.xml"/><Relationship Id="rId2" Type="http://schemas.openxmlformats.org/officeDocument/2006/relationships/image" Target="../media/image9.jpe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3" Type="http://schemas.openxmlformats.org/officeDocument/2006/relationships/slideLayout" Target="../slideLayouts/slideLayout13.xml"/><Relationship Id="rId12" Type="http://schemas.openxmlformats.org/officeDocument/2006/relationships/image" Target="../media/image21.png"/><Relationship Id="rId11" Type="http://schemas.openxmlformats.org/officeDocument/2006/relationships/image" Target="../media/image20.png"/><Relationship Id="rId10" Type="http://schemas.openxmlformats.org/officeDocument/2006/relationships/image" Target="../media/image19.pn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2.xml"/><Relationship Id="rId1" Type="http://schemas.openxmlformats.org/officeDocument/2006/relationships/image" Target="../media/image30.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7.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34.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48.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4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45.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53.png"/><Relationship Id="rId7" Type="http://schemas.openxmlformats.org/officeDocument/2006/relationships/image" Target="../media/image52.jpeg"/><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slides/_rels/slide1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image" Target="../media/image55.png"/><Relationship Id="rId6" Type="http://schemas.openxmlformats.org/officeDocument/2006/relationships/tags" Target="../tags/tag7.xml"/><Relationship Id="rId5" Type="http://schemas.openxmlformats.org/officeDocument/2006/relationships/image" Target="../media/image54.png"/><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6" Type="http://schemas.openxmlformats.org/officeDocument/2006/relationships/slideLayout" Target="../slideLayouts/slideLayout15.xml"/><Relationship Id="rId15" Type="http://schemas.openxmlformats.org/officeDocument/2006/relationships/image" Target="../media/image58.png"/><Relationship Id="rId14" Type="http://schemas.openxmlformats.org/officeDocument/2006/relationships/tags" Target="../tags/tag12.xml"/><Relationship Id="rId13" Type="http://schemas.openxmlformats.org/officeDocument/2006/relationships/image" Target="../media/image57.png"/><Relationship Id="rId12" Type="http://schemas.openxmlformats.org/officeDocument/2006/relationships/tags" Target="../tags/tag11.xml"/><Relationship Id="rId11" Type="http://schemas.openxmlformats.org/officeDocument/2006/relationships/image" Target="../media/image56.png"/><Relationship Id="rId10" Type="http://schemas.openxmlformats.org/officeDocument/2006/relationships/tags" Target="../tags/tag10.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房间里的床和沙发&#10;&#10;低可信度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12932" y="-83042"/>
            <a:ext cx="9260114" cy="6945087"/>
          </a:xfrm>
          <a:prstGeom prst="rect">
            <a:avLst/>
          </a:prstGeom>
          <a:effectLst>
            <a:softEdge rad="0"/>
          </a:effectLst>
        </p:spPr>
      </p:pic>
      <p:sp>
        <p:nvSpPr>
          <p:cNvPr id="28" name="矩形 27"/>
          <p:cNvSpPr/>
          <p:nvPr/>
        </p:nvSpPr>
        <p:spPr>
          <a:xfrm>
            <a:off x="1" y="-83042"/>
            <a:ext cx="8969828" cy="7028129"/>
          </a:xfrm>
          <a:prstGeom prst="rect">
            <a:avLst/>
          </a:prstGeom>
          <a:gradFill flip="none" rotWithShape="1">
            <a:gsLst>
              <a:gs pos="83477">
                <a:srgbClr val="76B0D8">
                  <a:alpha val="6000"/>
                </a:srgbClr>
              </a:gs>
              <a:gs pos="72000">
                <a:srgbClr val="006FBC">
                  <a:alpha val="18000"/>
                </a:srgbClr>
              </a:gs>
              <a:gs pos="93000">
                <a:srgbClr val="F1F3F6">
                  <a:alpha val="0"/>
                </a:srgbClr>
              </a:gs>
              <a:gs pos="28449">
                <a:srgbClr val="006FBC">
                  <a:alpha val="85000"/>
                </a:srgbClr>
              </a:gs>
              <a:gs pos="18000">
                <a:srgbClr val="006FBC"/>
              </a:gs>
              <a:gs pos="57000">
                <a:srgbClr val="006FBC">
                  <a:alpha val="41000"/>
                </a:srgbClr>
              </a:gs>
              <a:gs pos="44000">
                <a:srgbClr val="006FBC">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文本框 16"/>
          <p:cNvSpPr txBox="1"/>
          <p:nvPr/>
        </p:nvSpPr>
        <p:spPr>
          <a:xfrm>
            <a:off x="323215" y="1360805"/>
            <a:ext cx="4907915" cy="583565"/>
          </a:xfrm>
          <a:prstGeom prst="rect">
            <a:avLst/>
          </a:prstGeom>
          <a:noFill/>
        </p:spPr>
        <p:txBody>
          <a:bodyPr wrap="square">
            <a:spAutoFit/>
          </a:bodyPr>
          <a:lstStyle/>
          <a:p>
            <a:pPr algn="l"/>
            <a:endParaRPr lang="zh-CN" altLang="en-US" sz="1400" b="0" i="0" u="none" strike="noStrike" baseline="0" dirty="0">
              <a:solidFill>
                <a:schemeClr val="bg1"/>
              </a:solidFill>
              <a:latin typeface="Arial" panose="020B0604020202020204" pitchFamily="34" charset="0"/>
              <a:cs typeface="Arial" panose="020B0604020202020204" pitchFamily="34" charset="0"/>
            </a:endParaRPr>
          </a:p>
          <a:p>
            <a:r>
              <a:rPr lang="en-US" altLang="zh-CN" sz="1400" b="0" i="0" u="none" strike="noStrike" baseline="0" dirty="0">
                <a:solidFill>
                  <a:schemeClr val="bg1"/>
                </a:solidFill>
                <a:latin typeface="Arial" panose="020B0604020202020204" pitchFamily="34" charset="0"/>
                <a:cs typeface="Arial" panose="020B0604020202020204" pitchFamily="34" charset="0"/>
              </a:rPr>
              <a:t> </a:t>
            </a:r>
            <a:r>
              <a:rPr lang="en-US" altLang="zh-CN" sz="1800" b="1" i="0" u="none" strike="noStrike" baseline="0" dirty="0">
                <a:solidFill>
                  <a:schemeClr val="bg1"/>
                </a:solidFill>
                <a:latin typeface="Arial" panose="020B0604020202020204" pitchFamily="34" charset="0"/>
                <a:cs typeface="Arial" panose="020B0604020202020204" pitchFamily="34" charset="0"/>
              </a:rPr>
              <a:t>Single Room</a:t>
            </a:r>
            <a:r>
              <a:rPr lang="en-US" altLang="zh-CN" dirty="0">
                <a:solidFill>
                  <a:schemeClr val="bg1"/>
                </a:solidFill>
                <a:latin typeface="Arial" panose="020B0604020202020204" pitchFamily="34" charset="0"/>
                <a:cs typeface="Arial" panose="020B0604020202020204" pitchFamily="34" charset="0"/>
              </a:rPr>
              <a:t> </a:t>
            </a:r>
            <a:r>
              <a:rPr lang="en-US" altLang="zh-CN" sz="1800" b="1" i="0" u="none" strike="noStrike" baseline="0" dirty="0">
                <a:solidFill>
                  <a:schemeClr val="bg1"/>
                </a:solidFill>
                <a:latin typeface="Arial" panose="020B0604020202020204" pitchFamily="34" charset="0"/>
                <a:cs typeface="Arial" panose="020B0604020202020204" pitchFamily="34" charset="0"/>
              </a:rPr>
              <a:t>Energy Recovery Ventilator</a:t>
            </a:r>
            <a:endParaRPr lang="zh-CN" altLang="en-US" dirty="0">
              <a:solidFill>
                <a:schemeClr val="bg1"/>
              </a:solidFill>
              <a:latin typeface="Arial" panose="020B0604020202020204" pitchFamily="34" charset="0"/>
              <a:cs typeface="Arial" panose="020B0604020202020204" pitchFamily="34" charset="0"/>
            </a:endParaRPr>
          </a:p>
        </p:txBody>
      </p:sp>
      <p:sp>
        <p:nvSpPr>
          <p:cNvPr id="19" name="文本框 18"/>
          <p:cNvSpPr txBox="1"/>
          <p:nvPr/>
        </p:nvSpPr>
        <p:spPr>
          <a:xfrm>
            <a:off x="214348" y="-50118"/>
            <a:ext cx="3164114" cy="1353185"/>
          </a:xfrm>
          <a:prstGeom prst="rect">
            <a:avLst/>
          </a:prstGeom>
          <a:noFill/>
        </p:spPr>
        <p:txBody>
          <a:bodyPr wrap="square">
            <a:spAutoFit/>
          </a:bodyPr>
          <a:lstStyle/>
          <a:p>
            <a:pPr algn="l"/>
            <a:endParaRPr lang="zh-CN" altLang="en-US" sz="2800" b="0" i="0" u="none" strike="noStrike" baseline="0" dirty="0">
              <a:solidFill>
                <a:schemeClr val="bg1"/>
              </a:solidFill>
              <a:latin typeface="HelveticaNeueCyr"/>
            </a:endParaRPr>
          </a:p>
          <a:p>
            <a:r>
              <a:rPr lang="en-US" altLang="zh-CN" sz="2800" b="0" i="0" u="none" strike="noStrike" baseline="0" dirty="0">
                <a:solidFill>
                  <a:schemeClr val="bg1"/>
                </a:solidFill>
                <a:latin typeface="HelveticaNeueCyr"/>
              </a:rPr>
              <a:t> </a:t>
            </a:r>
            <a:r>
              <a:rPr lang="en-US" altLang="zh-CN" sz="5400" b="1" i="0" u="none" strike="noStrike" baseline="0" dirty="0">
                <a:solidFill>
                  <a:schemeClr val="bg1"/>
                </a:solidFill>
                <a:latin typeface="Arial" panose="020B0604020202020204" pitchFamily="34" charset="0"/>
                <a:cs typeface="Arial" panose="020B0604020202020204" pitchFamily="34" charset="0"/>
              </a:rPr>
              <a:t>ECO</a:t>
            </a:r>
            <a:r>
              <a:rPr lang="en-US" altLang="zh-CN" sz="5400" dirty="0">
                <a:solidFill>
                  <a:schemeClr val="bg1"/>
                </a:solidFill>
                <a:latin typeface="Arial" panose="020B0604020202020204" pitchFamily="34" charset="0"/>
                <a:cs typeface="Arial" panose="020B0604020202020204" pitchFamily="34" charset="0"/>
              </a:rPr>
              <a:t> </a:t>
            </a:r>
            <a:r>
              <a:rPr lang="en-US" altLang="zh-CN" sz="1600" b="1" i="0" u="none" strike="noStrike" baseline="0" dirty="0">
                <a:solidFill>
                  <a:schemeClr val="bg1"/>
                </a:solidFill>
                <a:latin typeface="Arial" panose="020B0604020202020204" pitchFamily="34" charset="0"/>
                <a:cs typeface="Arial" panose="020B0604020202020204" pitchFamily="34" charset="0"/>
              </a:rPr>
              <a:t>Pair PLUS</a:t>
            </a:r>
            <a:endParaRPr lang="zh-CN" altLang="en-US" sz="1600" dirty="0">
              <a:solidFill>
                <a:schemeClr val="bg1"/>
              </a:solidFill>
              <a:latin typeface="Arial" panose="020B0604020202020204" pitchFamily="34" charset="0"/>
              <a:cs typeface="Arial" panose="020B0604020202020204" pitchFamily="34" charset="0"/>
            </a:endParaRPr>
          </a:p>
        </p:txBody>
      </p:sp>
      <p:cxnSp>
        <p:nvCxnSpPr>
          <p:cNvPr id="21" name="直接连接符 20"/>
          <p:cNvCxnSpPr/>
          <p:nvPr/>
        </p:nvCxnSpPr>
        <p:spPr>
          <a:xfrm>
            <a:off x="391885" y="1322090"/>
            <a:ext cx="2699657" cy="0"/>
          </a:xfrm>
          <a:prstGeom prst="line">
            <a:avLst/>
          </a:prstGeom>
          <a:ln w="38100">
            <a:solidFill>
              <a:srgbClr val="F4F4F4"/>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94181" y="6448372"/>
            <a:ext cx="6509657" cy="306705"/>
          </a:xfrm>
          <a:prstGeom prst="rect">
            <a:avLst/>
          </a:prstGeom>
          <a:noFill/>
        </p:spPr>
        <p:txBody>
          <a:bodyPr wrap="square">
            <a:spAutoFit/>
          </a:bodyPr>
          <a:lstStyle/>
          <a:p>
            <a:r>
              <a:rPr lang="en-US" altLang="zh-CN" sz="1400" b="0" i="0" dirty="0">
                <a:solidFill>
                  <a:schemeClr val="bg1"/>
                </a:solidFill>
                <a:effectLst/>
                <a:latin typeface="Arial" panose="020B0604020202020204" pitchFamily="34" charset="0"/>
                <a:ea typeface="阿里巴巴普惠体 B" panose="00020600040101010101" pitchFamily="18" charset="-122"/>
                <a:cs typeface="Arial" panose="020B0604020202020204" pitchFamily="34" charset="0"/>
              </a:rPr>
              <a:t>Breathe easy</a:t>
            </a:r>
            <a:r>
              <a:rPr lang="en-US" altLang="zh-CN" sz="1400" dirty="0">
                <a:solidFill>
                  <a:schemeClr val="bg1"/>
                </a:solidFill>
                <a:latin typeface="Arial" panose="020B0604020202020204" pitchFamily="34" charset="0"/>
                <a:ea typeface="阿里巴巴普惠体 B" panose="00020600040101010101" pitchFamily="18" charset="-122"/>
                <a:cs typeface="Arial" panose="020B0604020202020204" pitchFamily="34" charset="0"/>
              </a:rPr>
              <a:t> </a:t>
            </a:r>
            <a:r>
              <a:rPr lang="en-US" altLang="zh-CN" sz="1400" b="0" i="0" dirty="0">
                <a:solidFill>
                  <a:schemeClr val="bg1"/>
                </a:solidFill>
                <a:effectLst/>
                <a:latin typeface="Arial" panose="020B0604020202020204" pitchFamily="34" charset="0"/>
                <a:ea typeface="阿里巴巴普惠体 B" panose="00020600040101010101" pitchFamily="18" charset="-122"/>
                <a:cs typeface="Arial" panose="020B0604020202020204" pitchFamily="34" charset="0"/>
              </a:rPr>
              <a:t>live sustainably with Eco-Pair Plus</a:t>
            </a:r>
            <a:endParaRPr lang="zh-CN" altLang="en-US" sz="1400" dirty="0">
              <a:solidFill>
                <a:schemeClr val="bg1"/>
              </a:solidFill>
              <a:latin typeface="Arial" panose="020B0604020202020204" pitchFamily="34" charset="0"/>
              <a:ea typeface="阿里巴巴普惠体 B" panose="00020600040101010101" pitchFamily="18" charset="-122"/>
              <a:cs typeface="Arial" panose="020B0604020202020204" pitchFamily="34" charset="0"/>
            </a:endParaRPr>
          </a:p>
        </p:txBody>
      </p:sp>
      <p:pic>
        <p:nvPicPr>
          <p:cNvPr id="27" name="图片 26" descr="文本&#10;&#10;低可信度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885" y="2172157"/>
            <a:ext cx="4391098" cy="3128740"/>
          </a:xfrm>
          <a:prstGeom prst="rect">
            <a:avLst/>
          </a:prstGeom>
        </p:spPr>
      </p:pic>
      <p:pic>
        <p:nvPicPr>
          <p:cNvPr id="30" name="图片 29" descr="图标&#10;&#10;低可信度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313" y="6172182"/>
            <a:ext cx="4992915" cy="731384"/>
          </a:xfrm>
          <a:prstGeom prst="rect">
            <a:avLst/>
          </a:prstGeom>
        </p:spPr>
      </p:pic>
      <p:pic>
        <p:nvPicPr>
          <p:cNvPr id="32" name="图片 31" descr="图片包含 游戏机, 画&#10;&#10;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0608" y="6244374"/>
            <a:ext cx="839391" cy="714375"/>
          </a:xfrm>
          <a:prstGeom prst="rect">
            <a:avLst/>
          </a:prstGeom>
        </p:spPr>
      </p:pic>
      <p:pic>
        <p:nvPicPr>
          <p:cNvPr id="36" name="图片 35" descr="图标&#10;&#10;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3076" y="206781"/>
            <a:ext cx="429986" cy="429986"/>
          </a:xfrm>
          <a:prstGeom prst="rect">
            <a:avLst/>
          </a:prstGeom>
        </p:spPr>
      </p:pic>
      <p:sp>
        <p:nvSpPr>
          <p:cNvPr id="2" name="文本框 13"/>
          <p:cNvSpPr>
            <a:spLocks noChangeArrowheads="1"/>
          </p:cNvSpPr>
          <p:nvPr/>
        </p:nvSpPr>
        <p:spPr bwMode="auto">
          <a:xfrm>
            <a:off x="323456" y="5529187"/>
            <a:ext cx="401002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b="1" dirty="0">
                <a:solidFill>
                  <a:schemeClr val="bg1"/>
                </a:solidFill>
                <a:ea typeface="微软雅黑" panose="020B0503020204020204" pitchFamily="34" charset="-122"/>
                <a:cs typeface="Arial" panose="020B0604020202020204" pitchFamily="34" charset="0"/>
                <a:sym typeface="Arial" panose="020B0604020202020204" pitchFamily="34" charset="0"/>
              </a:rPr>
              <a:t>Beijing </a:t>
            </a:r>
            <a:r>
              <a:rPr lang="en-US" altLang="zh-CN" sz="1600" b="1" dirty="0" err="1">
                <a:solidFill>
                  <a:schemeClr val="bg1"/>
                </a:solidFill>
                <a:ea typeface="微软雅黑" panose="020B0503020204020204" pitchFamily="34" charset="-122"/>
                <a:cs typeface="Arial" panose="020B0604020202020204" pitchFamily="34" charset="0"/>
                <a:sym typeface="Arial" panose="020B0604020202020204" pitchFamily="34" charset="0"/>
              </a:rPr>
              <a:t>Holtop</a:t>
            </a:r>
            <a:r>
              <a:rPr lang="en-US" altLang="zh-CN" sz="1600" b="1" dirty="0">
                <a:solidFill>
                  <a:schemeClr val="bg1"/>
                </a:solidFill>
                <a:ea typeface="微软雅黑" panose="020B0503020204020204" pitchFamily="34" charset="-122"/>
                <a:cs typeface="Arial" panose="020B0604020202020204" pitchFamily="34" charset="0"/>
                <a:sym typeface="Arial" panose="020B0604020202020204" pitchFamily="34" charset="0"/>
              </a:rPr>
              <a:t> Air Conditioning Co., Ltd</a:t>
            </a:r>
            <a:endParaRPr lang="en-US" altLang="zh-CN" sz="1600" b="1" dirty="0">
              <a:solidFill>
                <a:schemeClr val="bg1"/>
              </a:solidFill>
              <a:ea typeface="微软雅黑" panose="020B0503020204020204" pitchFamily="34" charset="-122"/>
              <a:cs typeface="Arial" panose="020B0604020202020204" pitchFamily="34" charset="0"/>
              <a:sym typeface="Arial" panose="020B0604020202020204" pitchFamily="34" charset="0"/>
            </a:endParaRPr>
          </a:p>
          <a:p>
            <a:pPr algn="ctr" eaLnBrk="1" hangingPunct="1"/>
            <a:endParaRPr lang="en-US" altLang="zh-CN" sz="1600" b="1" dirty="0">
              <a:solidFill>
                <a:schemeClr val="bg1"/>
              </a:solidFill>
              <a:ea typeface="微软雅黑" panose="020B0503020204020204" pitchFamily="34" charset="-122"/>
              <a:cs typeface="Arial" panose="020B0604020202020204" pitchFamily="34" charset="0"/>
              <a:sym typeface="Arial" panose="020B0604020202020204" pitchFamily="34" charset="0"/>
            </a:endParaRPr>
          </a:p>
          <a:p>
            <a:pPr algn="ctr" eaLnBrk="1" hangingPunct="1"/>
            <a:r>
              <a:rPr lang="en-US" altLang="zh-CN" sz="1600" b="1" dirty="0">
                <a:solidFill>
                  <a:schemeClr val="bg1"/>
                </a:solidFill>
                <a:ea typeface="微软雅黑" panose="020B0503020204020204" pitchFamily="34" charset="-122"/>
                <a:cs typeface="Arial" panose="020B0604020202020204" pitchFamily="34" charset="0"/>
                <a:sym typeface="Arial" panose="020B0604020202020204" pitchFamily="34" charset="0"/>
              </a:rPr>
              <a:t>HOLTOP &amp; AIRWOODS brand</a:t>
            </a:r>
            <a:endParaRPr lang="en-US" altLang="zh-CN" sz="1600" b="1" dirty="0">
              <a:solidFill>
                <a:schemeClr val="bg1"/>
              </a:solidFill>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264696" y="2755232"/>
          <a:ext cx="11694694" cy="392229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表格 4"/>
          <p:cNvGraphicFramePr>
            <a:graphicFrameLocks noGrp="1"/>
          </p:cNvGraphicFramePr>
          <p:nvPr>
            <p:custDataLst>
              <p:tags r:id="rId2"/>
            </p:custDataLst>
          </p:nvPr>
        </p:nvGraphicFramePr>
        <p:xfrm>
          <a:off x="52070" y="713740"/>
          <a:ext cx="12088495" cy="1584325"/>
        </p:xfrm>
        <a:graphic>
          <a:graphicData uri="http://schemas.openxmlformats.org/drawingml/2006/table">
            <a:tbl>
              <a:tblPr>
                <a:tableStyleId>{69CF1AB2-1976-4502-BF36-3FF5EA218861}</a:tableStyleId>
              </a:tblPr>
              <a:tblGrid>
                <a:gridCol w="1037590"/>
                <a:gridCol w="1447165"/>
                <a:gridCol w="1632585"/>
                <a:gridCol w="1501140"/>
                <a:gridCol w="1283970"/>
                <a:gridCol w="864235"/>
                <a:gridCol w="864870"/>
                <a:gridCol w="864235"/>
                <a:gridCol w="863600"/>
                <a:gridCol w="864870"/>
                <a:gridCol w="864235"/>
              </a:tblGrid>
              <a:tr h="316865">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Month/Year</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Jan-23</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Feb-23</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Apr-23</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May-23</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Jun-23</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Jul-23</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Sep-23</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Oct-23</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Nov-23</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sz="1400" b="1"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Sum</a:t>
                      </a:r>
                      <a:endParaRPr lang="en-US" sz="1400" b="1"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r>
              <a:tr h="316865">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Quantity</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652 </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320</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2011</a:t>
                      </a:r>
                      <a:endParaRPr lang="en-US" altLang="zh-CN"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665</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1495</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1016</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909</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676</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1692</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c>
                  <a:txBody>
                    <a:bodyPr/>
                    <a:lstStyle/>
                    <a:p>
                      <a:pPr algn="ctr" fontAlgn="ctr"/>
                      <a:r>
                        <a:rPr lang="en-US" altLang="zh-CN" sz="1400" b="1"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9436 </a:t>
                      </a:r>
                      <a:endParaRPr lang="en-US" altLang="zh-CN" sz="1400" b="1"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70AD47"/>
                    </a:solidFill>
                  </a:tcPr>
                </a:tc>
              </a:tr>
              <a:tr h="316865">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c>
                  <a:txBody>
                    <a:bodyPr/>
                    <a:lstStyle/>
                    <a:p>
                      <a:pPr algn="ctr" fontAlgn="ctr"/>
                      <a:endParaRPr lang="zh-CN" altLang="en-US" sz="1400" b="1"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noFill/>
                  </a:tcPr>
                </a:tc>
              </a:tr>
              <a:tr h="316865">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Month/Year</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Jan-24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Feb-24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Mar-24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Apr-24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May-24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Jun-24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Jul-24</a:t>
                      </a:r>
                      <a:endParaRPr lang="en-US"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Aug-24</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Sep-24</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sz="1400" b="1"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Sum</a:t>
                      </a:r>
                      <a:endParaRPr lang="en-US" sz="1400" b="1"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r>
              <a:tr h="316865">
                <a:tc>
                  <a:txBody>
                    <a:bodyPr/>
                    <a:lstStyle/>
                    <a:p>
                      <a:pPr algn="ctr" fontAlgn="ctr"/>
                      <a:r>
                        <a:rPr lang="en-US"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Quantity</a:t>
                      </a:r>
                      <a:endParaRPr lang="en-US"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1110 </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908</a:t>
                      </a:r>
                      <a:endParaRPr lang="en-US" altLang="zh-CN"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1358</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1330</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5127</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5269</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444</a:t>
                      </a:r>
                      <a:endParaRPr lang="en-US" altLang="zh-CN" sz="1200" b="0" i="0" u="none" strike="noStrike">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1570</a:t>
                      </a:r>
                      <a:endParaRPr lang="en-US" altLang="zh-CN"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20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1670</a:t>
                      </a:r>
                      <a:endParaRPr lang="en-US" altLang="zh-CN" sz="1200" b="0"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c>
                  <a:txBody>
                    <a:bodyPr/>
                    <a:lstStyle/>
                    <a:p>
                      <a:pPr algn="ctr" fontAlgn="ctr"/>
                      <a:r>
                        <a:rPr lang="en-US" altLang="zh-CN" sz="1400" b="1"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rPr>
                        <a:t>18786 </a:t>
                      </a:r>
                      <a:endParaRPr lang="en-US" altLang="zh-CN" sz="1400" b="1" i="0" u="none" strike="noStrike" dirty="0">
                        <a:solidFill>
                          <a:schemeClr val="bg1"/>
                        </a:solidFill>
                        <a:effectLst/>
                        <a:latin typeface="Arial" panose="020B0604020202020204" pitchFamily="34" charset="0"/>
                        <a:ea typeface="阿里巴巴普惠体 R" panose="00020600040101010101" pitchFamily="18" charset="-122"/>
                        <a:cs typeface="Arial" panose="020B0604020202020204" pitchFamily="34" charset="0"/>
                      </a:endParaRPr>
                    </a:p>
                  </a:txBody>
                  <a:tcPr marL="9525" marR="9525" marT="9525" marB="0" anchor="ctr">
                    <a:solidFill>
                      <a:srgbClr val="5B9BD5"/>
                    </a:solidFill>
                  </a:tcPr>
                </a:tc>
              </a:tr>
            </a:tbl>
          </a:graphicData>
        </a:graphic>
      </p:graphicFrame>
      <p:sp>
        <p:nvSpPr>
          <p:cNvPr id="6" name="文本框 5"/>
          <p:cNvSpPr txBox="1"/>
          <p:nvPr/>
        </p:nvSpPr>
        <p:spPr>
          <a:xfrm>
            <a:off x="0" y="96253"/>
            <a:ext cx="6785811" cy="521970"/>
          </a:xfrm>
          <a:prstGeom prst="rect">
            <a:avLst/>
          </a:prstGeom>
          <a:noFill/>
        </p:spPr>
        <p:txBody>
          <a:bodyPr wrap="square">
            <a:spAutoFit/>
          </a:bodyPr>
          <a:lstStyle/>
          <a:p>
            <a:r>
              <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Vent-US </a:t>
            </a:r>
            <a:r>
              <a:rPr lang="en-US" altLang="zh-CN" sz="2800" b="1"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Import Data in 2023 2024</a:t>
            </a:r>
            <a:endPar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人, 室内, 女人, 人们&#10;&#10;描述已自动生成"/>
          <p:cNvPicPr>
            <a:picLocks noChangeAspect="1"/>
          </p:cNvPicPr>
          <p:nvPr/>
        </p:nvPicPr>
        <p:blipFill>
          <a:blip r:embed="rId1">
            <a:extLst>
              <a:ext uri="{28A0092B-C50C-407E-A947-70E740481C1C}">
                <a14:useLocalDpi xmlns:a14="http://schemas.microsoft.com/office/drawing/2010/main" val="0"/>
              </a:ext>
            </a:extLst>
          </a:blip>
          <a:srcRect l="15832"/>
          <a:stretch>
            <a:fillRect/>
          </a:stretch>
        </p:blipFill>
        <p:spPr>
          <a:xfrm>
            <a:off x="3242996" y="0"/>
            <a:ext cx="8984196" cy="6858000"/>
          </a:xfrm>
          <a:prstGeom prst="rect">
            <a:avLst/>
          </a:prstGeom>
        </p:spPr>
      </p:pic>
      <p:pic>
        <p:nvPicPr>
          <p:cNvPr id="3" name="图片 2" descr="图片包含 人, 室内, 女人, 人们&#10;&#10;描述已自动生成"/>
          <p:cNvPicPr>
            <a:picLocks noChangeAspect="1"/>
          </p:cNvPicPr>
          <p:nvPr/>
        </p:nvPicPr>
        <p:blipFill>
          <a:blip r:embed="rId1">
            <a:extLst>
              <a:ext uri="{28A0092B-C50C-407E-A947-70E740481C1C}">
                <a14:useLocalDpi xmlns:a14="http://schemas.microsoft.com/office/drawing/2010/main" val="0"/>
              </a:ext>
            </a:extLst>
          </a:blip>
          <a:srcRect l="15832"/>
          <a:stretch>
            <a:fillRect/>
          </a:stretch>
        </p:blipFill>
        <p:spPr>
          <a:xfrm>
            <a:off x="0" y="0"/>
            <a:ext cx="8984196" cy="6858000"/>
          </a:xfrm>
          <a:prstGeom prst="rect">
            <a:avLst/>
          </a:prstGeom>
        </p:spPr>
      </p:pic>
      <p:sp>
        <p:nvSpPr>
          <p:cNvPr id="8" name="圆角矩形 7"/>
          <p:cNvSpPr/>
          <p:nvPr/>
        </p:nvSpPr>
        <p:spPr>
          <a:xfrm>
            <a:off x="8973397" y="87857"/>
            <a:ext cx="784860" cy="3962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Arial" panose="020B0604020202020204" pitchFamily="34" charset="0"/>
                <a:ea typeface="阿里巴巴普惠体 B" panose="00020600040101010101" pitchFamily="18" charset="-122"/>
                <a:cs typeface="Arial" panose="020B0604020202020204" pitchFamily="34" charset="0"/>
              </a:rPr>
              <a:t>IPX4</a:t>
            </a:r>
            <a:endParaRPr lang="en-US" altLang="zh-CN" b="1" dirty="0">
              <a:solidFill>
                <a:schemeClr val="bg1"/>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10" name="文本框 9"/>
          <p:cNvSpPr txBox="1"/>
          <p:nvPr/>
        </p:nvSpPr>
        <p:spPr>
          <a:xfrm>
            <a:off x="4573666" y="24367"/>
            <a:ext cx="4021352" cy="521970"/>
          </a:xfrm>
          <a:prstGeom prst="rect">
            <a:avLst/>
          </a:prstGeom>
          <a:noFill/>
        </p:spPr>
        <p:txBody>
          <a:bodyPr wrap="square">
            <a:spAutoFit/>
          </a:bodyPr>
          <a:lstStyle/>
          <a:p>
            <a:r>
              <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Technical Parameters </a:t>
            </a:r>
            <a:endPar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endParaRPr>
          </a:p>
        </p:txBody>
      </p:sp>
      <p:pic>
        <p:nvPicPr>
          <p:cNvPr id="2" name="图片 1"/>
          <p:cNvPicPr>
            <a:picLocks noChangeAspect="1"/>
          </p:cNvPicPr>
          <p:nvPr/>
        </p:nvPicPr>
        <p:blipFill>
          <a:blip r:embed="rId2"/>
          <a:stretch>
            <a:fillRect/>
          </a:stretch>
        </p:blipFill>
        <p:spPr>
          <a:xfrm>
            <a:off x="3975735" y="671830"/>
            <a:ext cx="8206740" cy="61245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房间里的冰箱&#10;&#10;中度可信度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309014"/>
            <a:ext cx="8749583" cy="5548986"/>
          </a:xfrm>
          <a:prstGeom prst="rect">
            <a:avLst/>
          </a:prstGeom>
        </p:spPr>
      </p:pic>
      <p:pic>
        <p:nvPicPr>
          <p:cNvPr id="7" name="图片 6" descr="图示, 工程绘图&#10;&#10;描述已自动生成"/>
          <p:cNvPicPr>
            <a:picLocks noChangeAspect="1"/>
          </p:cNvPicPr>
          <p:nvPr/>
        </p:nvPicPr>
        <p:blipFill>
          <a:blip r:embed="rId2" cstate="print">
            <a:extLst>
              <a:ext uri="{28A0092B-C50C-407E-A947-70E740481C1C}">
                <a14:useLocalDpi xmlns:a14="http://schemas.microsoft.com/office/drawing/2010/main" val="0"/>
              </a:ext>
            </a:extLst>
          </a:blip>
          <a:srcRect l="4141" t="23101" r="-4141" b="5191"/>
          <a:stretch>
            <a:fillRect/>
          </a:stretch>
        </p:blipFill>
        <p:spPr>
          <a:xfrm>
            <a:off x="4572716" y="1241066"/>
            <a:ext cx="8749583" cy="5664648"/>
          </a:xfrm>
          <a:prstGeom prst="rect">
            <a:avLst/>
          </a:prstGeom>
        </p:spPr>
      </p:pic>
      <p:sp>
        <p:nvSpPr>
          <p:cNvPr id="10" name="文本框 9"/>
          <p:cNvSpPr txBox="1"/>
          <p:nvPr/>
        </p:nvSpPr>
        <p:spPr>
          <a:xfrm>
            <a:off x="154040" y="214292"/>
            <a:ext cx="4021352" cy="521970"/>
          </a:xfrm>
          <a:prstGeom prst="rect">
            <a:avLst/>
          </a:prstGeom>
          <a:noFill/>
        </p:spPr>
        <p:txBody>
          <a:bodyPr wrap="square">
            <a:spAutoFit/>
          </a:bodyPr>
          <a:lstStyle/>
          <a:p>
            <a:r>
              <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Space application</a:t>
            </a:r>
            <a:endPar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4" name="文本框 3"/>
          <p:cNvSpPr txBox="1"/>
          <p:nvPr/>
        </p:nvSpPr>
        <p:spPr>
          <a:xfrm>
            <a:off x="281040" y="853986"/>
            <a:ext cx="5179960" cy="338554"/>
          </a:xfrm>
          <a:prstGeom prst="rect">
            <a:avLst/>
          </a:prstGeom>
          <a:noFill/>
        </p:spPr>
        <p:txBody>
          <a:bodyPr wrap="square">
            <a:spAutoFit/>
          </a:bodyPr>
          <a:lstStyle/>
          <a:p>
            <a:r>
              <a:rPr lang="en-US" altLang="zh-CN" sz="1600" dirty="0">
                <a:solidFill>
                  <a:schemeClr val="tx1">
                    <a:lumMod val="75000"/>
                    <a:lumOff val="25000"/>
                  </a:schemeClr>
                </a:solidFill>
                <a:latin typeface="Arial" panose="020B0604020202020204" pitchFamily="34" charset="0"/>
                <a:ea typeface="阿里巴巴普惠体 B" panose="00020600040101010101" pitchFamily="18" charset="-122"/>
                <a:cs typeface="Arial" panose="020B0604020202020204" pitchFamily="34" charset="0"/>
              </a:rPr>
              <a:t>Standard: 30cfm, customized up to 47cfm </a:t>
            </a:r>
            <a:endParaRPr lang="en-US" altLang="zh-CN" sz="1600" i="0" u="none" strike="noStrike" baseline="0" dirty="0">
              <a:solidFill>
                <a:schemeClr val="tx1">
                  <a:lumMod val="75000"/>
                  <a:lumOff val="25000"/>
                </a:schemeClr>
              </a:solidFill>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房间里的床和沙发&#10;&#10;中度可信度描述已自动生成"/>
          <p:cNvPicPr>
            <a:picLocks noChangeAspect="1"/>
          </p:cNvPicPr>
          <p:nvPr/>
        </p:nvPicPr>
        <p:blipFill>
          <a:blip r:embed="rId1" cstate="print">
            <a:extLst>
              <a:ext uri="{28A0092B-C50C-407E-A947-70E740481C1C}">
                <a14:useLocalDpi xmlns:a14="http://schemas.microsoft.com/office/drawing/2010/main" val="0"/>
              </a:ext>
            </a:extLst>
          </a:blip>
          <a:srcRect l="5267" t="32312" r="5267" b="17363"/>
          <a:stretch>
            <a:fillRect/>
          </a:stretch>
        </p:blipFill>
        <p:spPr>
          <a:xfrm>
            <a:off x="0" y="-10886"/>
            <a:ext cx="12192000" cy="6858000"/>
          </a:xfrm>
          <a:prstGeom prst="rect">
            <a:avLst/>
          </a:prstGeom>
        </p:spPr>
      </p:pic>
      <p:sp>
        <p:nvSpPr>
          <p:cNvPr id="49" name="矩形 48"/>
          <p:cNvSpPr/>
          <p:nvPr/>
        </p:nvSpPr>
        <p:spPr>
          <a:xfrm>
            <a:off x="-39736" y="0"/>
            <a:ext cx="12218489" cy="6858000"/>
          </a:xfrm>
          <a:prstGeom prst="rect">
            <a:avLst/>
          </a:prstGeom>
          <a:solidFill>
            <a:srgbClr val="FEFEFE">
              <a:alpha val="5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765800" y="10886"/>
            <a:ext cx="6426200" cy="4446814"/>
          </a:xfrm>
          <a:prstGeom prst="rect">
            <a:avLst/>
          </a:prstGeom>
          <a:noFill/>
        </p:spPr>
        <p:txBody>
          <a:bodyPr wrap="square">
            <a:spAutoFit/>
          </a:bodyPr>
          <a:lstStyle/>
          <a:p>
            <a:endParaRPr lang="zh-CN" altLang="en-US" sz="1600" dirty="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8" name="文本框 7"/>
          <p:cNvSpPr txBox="1"/>
          <p:nvPr/>
        </p:nvSpPr>
        <p:spPr>
          <a:xfrm>
            <a:off x="6229478" y="140585"/>
            <a:ext cx="4711700" cy="338554"/>
          </a:xfrm>
          <a:prstGeom prst="rect">
            <a:avLst/>
          </a:prstGeom>
          <a:noFill/>
        </p:spPr>
        <p:txBody>
          <a:bodyPr wrap="square">
            <a:spAutoFit/>
          </a:bodyPr>
          <a:lstStyle/>
          <a:p>
            <a:r>
              <a:rPr lang="zh-CN" altLang="en-US" sz="1600" dirty="0">
                <a:latin typeface="Arial" panose="020B0604020202020204" pitchFamily="34" charset="0"/>
                <a:ea typeface="阿里巴巴普惠体 R" panose="00020600040101010101" pitchFamily="18" charset="-122"/>
                <a:cs typeface="Arial" panose="020B0604020202020204" pitchFamily="34" charset="0"/>
              </a:rPr>
              <a:t>Elegant </a:t>
            </a:r>
            <a:r>
              <a:rPr lang="en-US" altLang="zh-CN" sz="1600" dirty="0">
                <a:latin typeface="Arial" panose="020B0604020202020204" pitchFamily="34" charset="0"/>
                <a:ea typeface="阿里巴巴普惠体 R" panose="00020600040101010101" pitchFamily="18" charset="-122"/>
                <a:cs typeface="Arial" panose="020B0604020202020204" pitchFamily="34" charset="0"/>
              </a:rPr>
              <a:t>and DIY </a:t>
            </a:r>
            <a:r>
              <a:rPr lang="zh-CN" altLang="en-US" sz="1600" dirty="0">
                <a:latin typeface="Arial" panose="020B0604020202020204" pitchFamily="34" charset="0"/>
                <a:ea typeface="阿里巴巴普惠体 R" panose="00020600040101010101" pitchFamily="18" charset="-122"/>
                <a:cs typeface="Arial" panose="020B0604020202020204" pitchFamily="34" charset="0"/>
              </a:rPr>
              <a:t>decorative front panel.</a:t>
            </a:r>
            <a:endParaRPr lang="zh-CN" altLang="en-US" sz="1600" dirty="0">
              <a:latin typeface="Arial" panose="020B0604020202020204" pitchFamily="34" charset="0"/>
              <a:ea typeface="阿里巴巴普惠体 R" panose="00020600040101010101" pitchFamily="18" charset="-122"/>
              <a:cs typeface="Arial" panose="020B0604020202020204" pitchFamily="34" charset="0"/>
            </a:endParaRPr>
          </a:p>
        </p:txBody>
      </p:sp>
      <p:pic>
        <p:nvPicPr>
          <p:cNvPr id="10" name="图片 9"/>
          <p:cNvPicPr>
            <a:picLocks noChangeAspect="1"/>
          </p:cNvPicPr>
          <p:nvPr/>
        </p:nvPicPr>
        <p:blipFill>
          <a:blip r:embed="rId2"/>
          <a:stretch>
            <a:fillRect/>
          </a:stretch>
        </p:blipFill>
        <p:spPr>
          <a:xfrm>
            <a:off x="5864328" y="759505"/>
            <a:ext cx="355841" cy="342901"/>
          </a:xfrm>
          <a:prstGeom prst="rect">
            <a:avLst/>
          </a:prstGeom>
        </p:spPr>
      </p:pic>
      <p:pic>
        <p:nvPicPr>
          <p:cNvPr id="12" name="图片 11"/>
          <p:cNvPicPr>
            <a:picLocks noChangeAspect="1"/>
          </p:cNvPicPr>
          <p:nvPr/>
        </p:nvPicPr>
        <p:blipFill>
          <a:blip r:embed="rId3"/>
          <a:stretch>
            <a:fillRect/>
          </a:stretch>
        </p:blipFill>
        <p:spPr>
          <a:xfrm>
            <a:off x="5864328" y="99216"/>
            <a:ext cx="355841" cy="355841"/>
          </a:xfrm>
          <a:prstGeom prst="rect">
            <a:avLst/>
          </a:prstGeom>
        </p:spPr>
      </p:pic>
      <p:sp>
        <p:nvSpPr>
          <p:cNvPr id="14" name="文本框 13"/>
          <p:cNvSpPr txBox="1"/>
          <p:nvPr/>
        </p:nvSpPr>
        <p:spPr>
          <a:xfrm>
            <a:off x="6229478" y="807609"/>
            <a:ext cx="6096000"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Automatic shutter to prevent back draught</a:t>
            </a:r>
            <a:endParaRPr lang="zh-CN" altLang="en-US" dirty="0">
              <a:latin typeface="Arial" panose="020B0604020202020204" pitchFamily="34" charset="0"/>
              <a:cs typeface="Arial" panose="020B0604020202020204" pitchFamily="34" charset="0"/>
            </a:endParaRPr>
          </a:p>
        </p:txBody>
      </p:sp>
      <p:pic>
        <p:nvPicPr>
          <p:cNvPr id="16" name="图片 15"/>
          <p:cNvPicPr>
            <a:picLocks noChangeAspect="1"/>
          </p:cNvPicPr>
          <p:nvPr/>
        </p:nvPicPr>
        <p:blipFill>
          <a:blip r:embed="rId4"/>
          <a:stretch>
            <a:fillRect/>
          </a:stretch>
        </p:blipFill>
        <p:spPr>
          <a:xfrm>
            <a:off x="5864328" y="2041238"/>
            <a:ext cx="352425" cy="360086"/>
          </a:xfrm>
          <a:prstGeom prst="rect">
            <a:avLst/>
          </a:prstGeom>
        </p:spPr>
      </p:pic>
      <p:sp>
        <p:nvSpPr>
          <p:cNvPr id="18" name="文本框 17"/>
          <p:cNvSpPr txBox="1"/>
          <p:nvPr/>
        </p:nvSpPr>
        <p:spPr>
          <a:xfrm>
            <a:off x="6229478" y="1449482"/>
            <a:ext cx="7018208"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One-stop installation </a:t>
            </a:r>
            <a:r>
              <a:rPr lang="en-US" altLang="zh-CN" dirty="0">
                <a:latin typeface="Arial" panose="020B0604020202020204" pitchFamily="34" charset="0"/>
                <a:cs typeface="Arial" panose="020B0604020202020204" pitchFamily="34" charset="0"/>
              </a:rPr>
              <a:t>indoor </a:t>
            </a:r>
            <a:r>
              <a:rPr lang="zh-CN" altLang="en-US" dirty="0">
                <a:latin typeface="Arial" panose="020B0604020202020204" pitchFamily="34" charset="0"/>
                <a:cs typeface="Arial" panose="020B0604020202020204" pitchFamily="34" charset="0"/>
              </a:rPr>
              <a:t>witha single hole.</a:t>
            </a:r>
            <a:endParaRPr lang="zh-CN" altLang="en-US" dirty="0">
              <a:latin typeface="Arial" panose="020B0604020202020204" pitchFamily="34" charset="0"/>
              <a:cs typeface="Arial" panose="020B0604020202020204" pitchFamily="34" charset="0"/>
            </a:endParaRPr>
          </a:p>
        </p:txBody>
      </p:sp>
      <p:pic>
        <p:nvPicPr>
          <p:cNvPr id="20" name="图片 19"/>
          <p:cNvPicPr>
            <a:picLocks noChangeAspect="1"/>
          </p:cNvPicPr>
          <p:nvPr/>
        </p:nvPicPr>
        <p:blipFill>
          <a:blip r:embed="rId5"/>
          <a:stretch>
            <a:fillRect/>
          </a:stretch>
        </p:blipFill>
        <p:spPr>
          <a:xfrm>
            <a:off x="5864328" y="1406854"/>
            <a:ext cx="345282" cy="329936"/>
          </a:xfrm>
          <a:prstGeom prst="rect">
            <a:avLst/>
          </a:prstGeom>
        </p:spPr>
      </p:pic>
      <p:sp>
        <p:nvSpPr>
          <p:cNvPr id="22" name="文本框 21"/>
          <p:cNvSpPr txBox="1"/>
          <p:nvPr/>
        </p:nvSpPr>
        <p:spPr>
          <a:xfrm>
            <a:off x="6229478" y="2092304"/>
            <a:ext cx="6519862"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High thermal efficiency </a:t>
            </a:r>
            <a:r>
              <a:rPr lang="en-US" altLang="zh-CN" dirty="0">
                <a:latin typeface="Arial" panose="020B0604020202020204" pitchFamily="34" charset="0"/>
                <a:cs typeface="Arial" panose="020B0604020202020204" pitchFamily="34" charset="0"/>
              </a:rPr>
              <a:t>up</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to</a:t>
            </a:r>
            <a:r>
              <a:rPr lang="zh-CN" altLang="en-US" dirty="0">
                <a:latin typeface="Arial" panose="020B0604020202020204" pitchFamily="34" charset="0"/>
                <a:cs typeface="Arial" panose="020B0604020202020204" pitchFamily="34" charset="0"/>
              </a:rPr>
              <a:t> 97%.</a:t>
            </a:r>
            <a:endParaRPr lang="zh-CN" altLang="en-US" dirty="0">
              <a:latin typeface="Arial" panose="020B0604020202020204" pitchFamily="34" charset="0"/>
              <a:cs typeface="Arial" panose="020B0604020202020204" pitchFamily="34" charset="0"/>
            </a:endParaRPr>
          </a:p>
        </p:txBody>
      </p:sp>
      <p:pic>
        <p:nvPicPr>
          <p:cNvPr id="24" name="图片 23"/>
          <p:cNvPicPr>
            <a:picLocks noChangeAspect="1"/>
          </p:cNvPicPr>
          <p:nvPr/>
        </p:nvPicPr>
        <p:blipFill>
          <a:blip r:embed="rId6"/>
          <a:stretch>
            <a:fillRect/>
          </a:stretch>
        </p:blipFill>
        <p:spPr>
          <a:xfrm>
            <a:off x="5864328" y="2705772"/>
            <a:ext cx="378128" cy="360086"/>
          </a:xfrm>
          <a:prstGeom prst="rect">
            <a:avLst/>
          </a:prstGeom>
        </p:spPr>
      </p:pic>
      <p:sp>
        <p:nvSpPr>
          <p:cNvPr id="26" name="文本框 25"/>
          <p:cNvSpPr txBox="1"/>
          <p:nvPr/>
        </p:nvSpPr>
        <p:spPr>
          <a:xfrm>
            <a:off x="6229478" y="2714608"/>
            <a:ext cx="7458075"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Reversible 3 speed EC fan</a:t>
            </a:r>
            <a:r>
              <a:rPr lang="en-US" altLang="zh-CN" dirty="0">
                <a:latin typeface="Arial" panose="020B0604020202020204" pitchFamily="34" charset="0"/>
                <a:cs typeface="Arial" panose="020B0604020202020204" pitchFamily="34" charset="0"/>
              </a:rPr>
              <a:t>, </a:t>
            </a:r>
            <a:r>
              <a:rPr lang="zh-CN" altLang="en-US" dirty="0">
                <a:latin typeface="Arial" panose="020B0604020202020204" pitchFamily="34" charset="0"/>
                <a:cs typeface="Arial" panose="020B0604020202020204" pitchFamily="34" charset="0"/>
              </a:rPr>
              <a:t>7.8W.</a:t>
            </a:r>
            <a:endParaRPr lang="zh-CN" altLang="en-US" dirty="0">
              <a:latin typeface="Arial" panose="020B0604020202020204" pitchFamily="34" charset="0"/>
              <a:cs typeface="Arial" panose="020B0604020202020204" pitchFamily="34" charset="0"/>
            </a:endParaRPr>
          </a:p>
        </p:txBody>
      </p:sp>
      <p:pic>
        <p:nvPicPr>
          <p:cNvPr id="28" name="图片 27"/>
          <p:cNvPicPr>
            <a:picLocks noChangeAspect="1"/>
          </p:cNvPicPr>
          <p:nvPr/>
        </p:nvPicPr>
        <p:blipFill>
          <a:blip r:embed="rId7"/>
          <a:stretch>
            <a:fillRect/>
          </a:stretch>
        </p:blipFill>
        <p:spPr>
          <a:xfrm>
            <a:off x="5864328" y="3370306"/>
            <a:ext cx="376834" cy="360086"/>
          </a:xfrm>
          <a:prstGeom prst="rect">
            <a:avLst/>
          </a:prstGeom>
        </p:spPr>
      </p:pic>
      <p:sp>
        <p:nvSpPr>
          <p:cNvPr id="30" name="文本框 29"/>
          <p:cNvSpPr txBox="1"/>
          <p:nvPr/>
        </p:nvSpPr>
        <p:spPr>
          <a:xfrm>
            <a:off x="6229478" y="3377717"/>
            <a:ext cx="6900862"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Flexible operation, working individually or in pairs</a:t>
            </a:r>
            <a:endParaRPr lang="zh-CN" altLang="en-US" dirty="0">
              <a:latin typeface="Arial" panose="020B0604020202020204" pitchFamily="34" charset="0"/>
              <a:cs typeface="Arial" panose="020B0604020202020204" pitchFamily="34" charset="0"/>
            </a:endParaRPr>
          </a:p>
        </p:txBody>
      </p:sp>
      <p:pic>
        <p:nvPicPr>
          <p:cNvPr id="32" name="图片 31"/>
          <p:cNvPicPr>
            <a:picLocks noChangeAspect="1"/>
          </p:cNvPicPr>
          <p:nvPr/>
        </p:nvPicPr>
        <p:blipFill>
          <a:blip r:embed="rId8"/>
          <a:stretch>
            <a:fillRect/>
          </a:stretch>
        </p:blipFill>
        <p:spPr>
          <a:xfrm>
            <a:off x="5864328" y="4034839"/>
            <a:ext cx="376864" cy="359734"/>
          </a:xfrm>
          <a:prstGeom prst="rect">
            <a:avLst/>
          </a:prstGeom>
        </p:spPr>
      </p:pic>
      <p:sp>
        <p:nvSpPr>
          <p:cNvPr id="34" name="文本框 33"/>
          <p:cNvSpPr txBox="1"/>
          <p:nvPr/>
        </p:nvSpPr>
        <p:spPr>
          <a:xfrm>
            <a:off x="6229478" y="4056019"/>
            <a:ext cx="6910386"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Quiet operation of less than 32.7dB[A)</a:t>
            </a:r>
            <a:endParaRPr lang="zh-CN" altLang="en-US" dirty="0">
              <a:latin typeface="Arial" panose="020B0604020202020204" pitchFamily="34" charset="0"/>
              <a:cs typeface="Arial" panose="020B0604020202020204" pitchFamily="34" charset="0"/>
            </a:endParaRPr>
          </a:p>
        </p:txBody>
      </p:sp>
      <p:pic>
        <p:nvPicPr>
          <p:cNvPr id="36" name="图片 35"/>
          <p:cNvPicPr>
            <a:picLocks noChangeAspect="1"/>
          </p:cNvPicPr>
          <p:nvPr/>
        </p:nvPicPr>
        <p:blipFill>
          <a:blip r:embed="rId9"/>
          <a:stretch>
            <a:fillRect/>
          </a:stretch>
        </p:blipFill>
        <p:spPr>
          <a:xfrm>
            <a:off x="899179" y="2378259"/>
            <a:ext cx="352084" cy="360086"/>
          </a:xfrm>
          <a:prstGeom prst="rect">
            <a:avLst/>
          </a:prstGeom>
        </p:spPr>
      </p:pic>
      <p:sp>
        <p:nvSpPr>
          <p:cNvPr id="38" name="文本框 37"/>
          <p:cNvSpPr txBox="1"/>
          <p:nvPr/>
        </p:nvSpPr>
        <p:spPr>
          <a:xfrm>
            <a:off x="1333498" y="2436823"/>
            <a:ext cx="1768476"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Free-cooling</a:t>
            </a:r>
            <a:endParaRPr lang="zh-CN" altLang="en-US" dirty="0">
              <a:latin typeface="Arial" panose="020B0604020202020204" pitchFamily="34" charset="0"/>
              <a:cs typeface="Arial" panose="020B0604020202020204" pitchFamily="34" charset="0"/>
            </a:endParaRPr>
          </a:p>
        </p:txBody>
      </p:sp>
      <p:pic>
        <p:nvPicPr>
          <p:cNvPr id="40" name="图片 39"/>
          <p:cNvPicPr>
            <a:picLocks noChangeAspect="1"/>
          </p:cNvPicPr>
          <p:nvPr/>
        </p:nvPicPr>
        <p:blipFill>
          <a:blip r:embed="rId10"/>
          <a:stretch>
            <a:fillRect/>
          </a:stretch>
        </p:blipFill>
        <p:spPr>
          <a:xfrm>
            <a:off x="899179" y="2984799"/>
            <a:ext cx="376834" cy="360086"/>
          </a:xfrm>
          <a:prstGeom prst="rect">
            <a:avLst/>
          </a:prstGeom>
        </p:spPr>
      </p:pic>
      <p:sp>
        <p:nvSpPr>
          <p:cNvPr id="42" name="文本框 41"/>
          <p:cNvSpPr txBox="1"/>
          <p:nvPr/>
        </p:nvSpPr>
        <p:spPr>
          <a:xfrm>
            <a:off x="1333498" y="3014547"/>
            <a:ext cx="6934200"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zh-CN" altLang="en-US" dirty="0">
                <a:latin typeface="Arial" panose="020B0604020202020204" pitchFamily="34" charset="0"/>
                <a:cs typeface="Arial" panose="020B0604020202020204" pitchFamily="34" charset="0"/>
              </a:rPr>
              <a:t>Easy control </a:t>
            </a:r>
            <a:r>
              <a:rPr lang="en-US" altLang="zh-CN" dirty="0">
                <a:latin typeface="Arial" panose="020B0604020202020204" pitchFamily="34" charset="0"/>
                <a:cs typeface="Arial" panose="020B0604020202020204" pitchFamily="34" charset="0"/>
              </a:rPr>
              <a:t>by button, remote</a:t>
            </a:r>
            <a:r>
              <a:rPr lang="zh-CN" altLang="en-US" dirty="0">
                <a:latin typeface="Arial" panose="020B0604020202020204" pitchFamily="34" charset="0"/>
                <a:cs typeface="Arial" panose="020B0604020202020204" pitchFamily="34" charset="0"/>
              </a:rPr>
              <a:t> controller </a:t>
            </a:r>
            <a:endParaRPr lang="en-US" altLang="zh-CN" dirty="0">
              <a:latin typeface="Arial" panose="020B0604020202020204" pitchFamily="34" charset="0"/>
              <a:cs typeface="Arial" panose="020B0604020202020204" pitchFamily="34" charset="0"/>
            </a:endParaRPr>
          </a:p>
        </p:txBody>
      </p:sp>
      <p:pic>
        <p:nvPicPr>
          <p:cNvPr id="44" name="图片 43"/>
          <p:cNvPicPr>
            <a:picLocks noChangeAspect="1"/>
          </p:cNvPicPr>
          <p:nvPr/>
        </p:nvPicPr>
        <p:blipFill>
          <a:blip r:embed="rId11"/>
          <a:stretch>
            <a:fillRect/>
          </a:stretch>
        </p:blipFill>
        <p:spPr>
          <a:xfrm>
            <a:off x="899179" y="3591339"/>
            <a:ext cx="388663" cy="397496"/>
          </a:xfrm>
          <a:prstGeom prst="rect">
            <a:avLst/>
          </a:prstGeom>
        </p:spPr>
      </p:pic>
      <p:sp>
        <p:nvSpPr>
          <p:cNvPr id="45" name="文本框 44"/>
          <p:cNvSpPr txBox="1"/>
          <p:nvPr/>
        </p:nvSpPr>
        <p:spPr>
          <a:xfrm>
            <a:off x="1333498" y="3676170"/>
            <a:ext cx="6934200"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en-US" altLang="zh-CN" dirty="0">
                <a:latin typeface="Arial" panose="020B0604020202020204" pitchFamily="34" charset="0"/>
                <a:cs typeface="Arial" panose="020B0604020202020204" pitchFamily="34" charset="0"/>
              </a:rPr>
              <a:t>APP control/group control</a:t>
            </a:r>
            <a:endParaRPr lang="en-US" altLang="zh-CN" dirty="0">
              <a:latin typeface="Arial" panose="020B0604020202020204" pitchFamily="34" charset="0"/>
              <a:cs typeface="Arial" panose="020B0604020202020204" pitchFamily="34" charset="0"/>
            </a:endParaRPr>
          </a:p>
        </p:txBody>
      </p:sp>
      <p:pic>
        <p:nvPicPr>
          <p:cNvPr id="47" name="图片 46"/>
          <p:cNvPicPr>
            <a:picLocks noChangeAspect="1"/>
          </p:cNvPicPr>
          <p:nvPr/>
        </p:nvPicPr>
        <p:blipFill>
          <a:blip r:embed="rId12"/>
          <a:stretch>
            <a:fillRect/>
          </a:stretch>
        </p:blipFill>
        <p:spPr>
          <a:xfrm>
            <a:off x="899179" y="4235290"/>
            <a:ext cx="388663" cy="379830"/>
          </a:xfrm>
          <a:prstGeom prst="rect">
            <a:avLst/>
          </a:prstGeom>
        </p:spPr>
      </p:pic>
      <p:sp>
        <p:nvSpPr>
          <p:cNvPr id="48" name="文本框 47"/>
          <p:cNvSpPr txBox="1"/>
          <p:nvPr/>
        </p:nvSpPr>
        <p:spPr>
          <a:xfrm>
            <a:off x="1333498" y="4276288"/>
            <a:ext cx="6934200" cy="338554"/>
          </a:xfrm>
          <a:prstGeom prst="rect">
            <a:avLst/>
          </a:prstGeom>
          <a:noFill/>
        </p:spPr>
        <p:txBody>
          <a:bodyPr wrap="square">
            <a:spAutoFit/>
          </a:bodyPr>
          <a:lstStyle>
            <a:defPPr>
              <a:defRPr lang="zh-CN"/>
            </a:defPPr>
            <a:lvl1pPr>
              <a:defRPr sz="1600">
                <a:latin typeface="阿里巴巴普惠体 R" panose="00020600040101010101" pitchFamily="18" charset="-122"/>
                <a:ea typeface="阿里巴巴普惠体 R" panose="00020600040101010101" pitchFamily="18" charset="-122"/>
                <a:cs typeface="阿里巴巴普惠体 R" panose="00020600040101010101" pitchFamily="18" charset="-122"/>
              </a:defRPr>
            </a:lvl1pPr>
          </a:lstStyle>
          <a:p>
            <a:r>
              <a:rPr lang="en-US" altLang="zh-CN" dirty="0">
                <a:latin typeface="Arial" panose="020B0604020202020204" pitchFamily="34" charset="0"/>
                <a:cs typeface="Arial" panose="020B0604020202020204" pitchFamily="34" charset="0"/>
              </a:rPr>
              <a:t>Smart IAQ control/CO2/humidity/TVOC</a:t>
            </a:r>
            <a:endParaRPr lang="en-US" altLang="zh-CN" dirty="0">
              <a:latin typeface="Arial" panose="020B0604020202020204" pitchFamily="34" charset="0"/>
              <a:cs typeface="Arial" panose="020B0604020202020204" pitchFamily="34" charset="0"/>
            </a:endParaRPr>
          </a:p>
        </p:txBody>
      </p:sp>
      <p:sp>
        <p:nvSpPr>
          <p:cNvPr id="50" name="文本框 49"/>
          <p:cNvSpPr txBox="1"/>
          <p:nvPr/>
        </p:nvSpPr>
        <p:spPr>
          <a:xfrm>
            <a:off x="814301" y="1353311"/>
            <a:ext cx="4021352" cy="521970"/>
          </a:xfrm>
          <a:prstGeom prst="rect">
            <a:avLst/>
          </a:prstGeom>
          <a:noFill/>
        </p:spPr>
        <p:txBody>
          <a:bodyPr wrap="square">
            <a:spAutoFit/>
          </a:bodyPr>
          <a:lstStyle/>
          <a:p>
            <a:r>
              <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Key features</a:t>
            </a:r>
            <a:endParaRPr lang="en-US" altLang="zh-CN" sz="2800" b="1" i="0" u="none" strike="noStrike" baseline="0" dirty="0">
              <a:solidFill>
                <a:srgbClr val="004F9F"/>
              </a:solidFill>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6" name="矩形: 圆角 15"/>
          <p:cNvSpPr/>
          <p:nvPr/>
        </p:nvSpPr>
        <p:spPr>
          <a:xfrm>
            <a:off x="4813300" y="0"/>
            <a:ext cx="7378700" cy="3971168"/>
          </a:xfrm>
          <a:prstGeom prst="roundRect">
            <a:avLst/>
          </a:prstGeom>
          <a:solidFill>
            <a:srgbClr val="FFFFFF">
              <a:alpha val="7568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243021" y="4064000"/>
            <a:ext cx="11513177" cy="2794000"/>
          </a:xfrm>
          <a:prstGeom prst="roundRect">
            <a:avLst/>
          </a:prstGeom>
          <a:solidFill>
            <a:srgbClr val="FFFFFF">
              <a:alpha val="7568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64954" y="335025"/>
            <a:ext cx="3481705" cy="953135"/>
          </a:xfrm>
          <a:prstGeom prst="rect">
            <a:avLst/>
          </a:prstGeom>
        </p:spPr>
        <p:txBody>
          <a:bodyPr wrap="none">
            <a:spAutoFit/>
          </a:bodyPr>
          <a:lstStyle/>
          <a:p>
            <a:pPr algn="ctr"/>
            <a:r>
              <a:rPr lang="en-US" altLang="zh-CN" sz="2800" b="1"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Elegant Decorative </a:t>
            </a:r>
            <a:endParaRPr lang="en-US" altLang="zh-CN" sz="2800" b="1" dirty="0">
              <a:solidFill>
                <a:srgbClr val="004F9F"/>
              </a:solidFill>
              <a:latin typeface="Arial" panose="020B0604020202020204" pitchFamily="34" charset="0"/>
              <a:ea typeface="阿里巴巴普惠体 B" panose="00020600040101010101" pitchFamily="18" charset="-122"/>
              <a:cs typeface="Arial" panose="020B0604020202020204" pitchFamily="34" charset="0"/>
            </a:endParaRPr>
          </a:p>
          <a:p>
            <a:pPr algn="ctr"/>
            <a:r>
              <a:rPr lang="en-US" altLang="zh-CN" sz="2800" b="1" dirty="0">
                <a:solidFill>
                  <a:srgbClr val="004F9F"/>
                </a:solidFill>
                <a:latin typeface="Arial" panose="020B0604020202020204" pitchFamily="34" charset="0"/>
                <a:ea typeface="阿里巴巴普惠体 B" panose="00020600040101010101" pitchFamily="18" charset="-122"/>
                <a:cs typeface="Arial" panose="020B0604020202020204" pitchFamily="34" charset="0"/>
              </a:rPr>
              <a:t>Front Panel </a:t>
            </a:r>
            <a:endParaRPr lang="zh-CN" altLang="en-US" sz="2800" b="1" dirty="0">
              <a:latin typeface="Arial" panose="020B0604020202020204" pitchFamily="34" charset="0"/>
              <a:ea typeface="阿里巴巴普惠体 B" panose="00020600040101010101" pitchFamily="18" charset="-122"/>
              <a:cs typeface="Arial" panose="020B0604020202020204" pitchFamily="34" charset="0"/>
            </a:endParaRPr>
          </a:p>
        </p:txBody>
      </p:sp>
      <p:pic>
        <p:nvPicPr>
          <p:cNvPr id="7" name="图片 6" descr="图标&#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66787" y="-149255"/>
            <a:ext cx="7157076" cy="4473173"/>
          </a:xfrm>
          <a:prstGeom prst="rect">
            <a:avLst/>
          </a:prstGeom>
        </p:spPr>
      </p:pic>
      <p:pic>
        <p:nvPicPr>
          <p:cNvPr id="9" name="图片 8" descr="桌子上的游戏遥控器&#10;&#10;中度可信度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4601" y="4187654"/>
            <a:ext cx="2776645" cy="2101095"/>
          </a:xfrm>
          <a:prstGeom prst="rect">
            <a:avLst/>
          </a:prstGeom>
        </p:spPr>
      </p:pic>
      <p:pic>
        <p:nvPicPr>
          <p:cNvPr id="10" name="图片 9" descr="桌子上的手机&#10;&#10;低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87" y="4241794"/>
            <a:ext cx="2937133" cy="1992813"/>
          </a:xfrm>
          <a:prstGeom prst="rect">
            <a:avLst/>
          </a:prstGeom>
        </p:spPr>
      </p:pic>
      <p:pic>
        <p:nvPicPr>
          <p:cNvPr id="11" name="图片 10" descr="电子游戏遥控器&#10;&#10;中度可信度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3895" y="5949688"/>
            <a:ext cx="733041" cy="820941"/>
          </a:xfrm>
          <a:prstGeom prst="rect">
            <a:avLst/>
          </a:prstGeom>
        </p:spPr>
      </p:pic>
      <p:pic>
        <p:nvPicPr>
          <p:cNvPr id="12" name="图片 11" descr="遥控器放在桌子上&#10;&#10;中度可信度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7810" y="5827700"/>
            <a:ext cx="733041" cy="813814"/>
          </a:xfrm>
          <a:prstGeom prst="rect">
            <a:avLst/>
          </a:prstGeom>
        </p:spPr>
      </p:pic>
      <p:sp>
        <p:nvSpPr>
          <p:cNvPr id="15" name="文本框 14"/>
          <p:cNvSpPr txBox="1"/>
          <p:nvPr/>
        </p:nvSpPr>
        <p:spPr>
          <a:xfrm>
            <a:off x="6945800" y="4435596"/>
            <a:ext cx="4468788" cy="2031325"/>
          </a:xfrm>
          <a:prstGeom prst="rect">
            <a:avLst/>
          </a:prstGeom>
          <a:noFill/>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Black or white? </a:t>
            </a:r>
            <a:endParaRPr lang="en-US" altLang="zh-CN" sz="2800" b="1"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a:p>
            <a:r>
              <a:rPr lang="en-US" altLang="zh-CN" sz="2800" b="1"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Or fabric?</a:t>
            </a:r>
            <a:endParaRPr lang="en-US" altLang="zh-CN" sz="2800" b="1"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a:p>
            <a:r>
              <a:rPr lang="zh-CN" altLang="en-US" sz="2800" b="1"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As you wish</a:t>
            </a:r>
            <a:endParaRPr lang="en-US" altLang="zh-CN" sz="2800" b="1"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a:p>
            <a:endParaRPr lang="en-US" altLang="zh-CN" sz="2400" b="1"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endParaRPr>
          </a:p>
          <a:p>
            <a:r>
              <a:rPr lang="zh-CN" altLang="en-US" b="1"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No impact on </a:t>
            </a:r>
            <a:r>
              <a:rPr lang="en-US" altLang="zh-CN" b="1"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the</a:t>
            </a:r>
            <a:r>
              <a:rPr lang="zh-CN" altLang="en-US" b="1"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 existing decoration</a:t>
            </a:r>
            <a:endParaRPr lang="zh-CN" altLang="en-US" b="1"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7077850" y="630096"/>
            <a:ext cx="6096000" cy="521970"/>
          </a:xfrm>
          <a:prstGeom prst="rect">
            <a:avLst/>
          </a:prstGeom>
          <a:noFill/>
        </p:spPr>
        <p:txBody>
          <a:bodyPr wrap="square">
            <a:spAutoFit/>
          </a:bodyPr>
          <a:lstStyle/>
          <a:p>
            <a:r>
              <a:rPr lang="en-US" altLang="zh-CN" sz="2800" b="1" i="0" u="none" strike="noStrike" baseline="0"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Auto shutter </a:t>
            </a:r>
            <a:endParaRPr lang="en-US" altLang="zh-CN" sz="2800" b="1" i="0" u="none" strike="noStrike" baseline="0"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11" name="文本框 10"/>
          <p:cNvSpPr txBox="1"/>
          <p:nvPr/>
        </p:nvSpPr>
        <p:spPr>
          <a:xfrm>
            <a:off x="7693713" y="1438271"/>
            <a:ext cx="3291787" cy="338554"/>
          </a:xfrm>
          <a:prstGeom prst="rect">
            <a:avLst/>
          </a:prstGeom>
        </p:spPr>
        <p:txBody>
          <a:bodyPr wrap="square">
            <a:spAutoFit/>
          </a:bodyPr>
          <a:lstStyle>
            <a:defPPr>
              <a:defRPr lang="zh-CN"/>
            </a:defPPr>
            <a:lvl1pPr marR="0" lvl="0" indent="0" fontAlgn="auto">
              <a:lnSpc>
                <a:spcPct val="100000"/>
              </a:lnSpc>
              <a:spcBef>
                <a:spcPts val="0"/>
              </a:spcBef>
              <a:spcAft>
                <a:spcPts val="0"/>
              </a:spcAft>
              <a:buClrTx/>
              <a:buSzTx/>
              <a:buFontTx/>
              <a:buNone/>
              <a:defRPr sz="160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defRPr>
            </a:lvl1pPr>
          </a:lstStyle>
          <a:p>
            <a:r>
              <a:rPr lang="en-US" altLang="zh-CN" dirty="0">
                <a:latin typeface="Arial" panose="020B0604020202020204" pitchFamily="34" charset="0"/>
                <a:cs typeface="Arial" panose="020B0604020202020204" pitchFamily="34" charset="0"/>
              </a:rPr>
              <a:t>To prevents air back draught</a:t>
            </a:r>
            <a:endParaRPr lang="en-US" altLang="zh-CN" dirty="0">
              <a:latin typeface="Arial" panose="020B0604020202020204" pitchFamily="34" charset="0"/>
              <a:cs typeface="Arial" panose="020B0604020202020204" pitchFamily="34" charset="0"/>
            </a:endParaRPr>
          </a:p>
        </p:txBody>
      </p:sp>
      <p:pic>
        <p:nvPicPr>
          <p:cNvPr id="13" name="图片 12" descr="电脑主机&#10;&#10;低可信度描述已自动生成"/>
          <p:cNvPicPr>
            <a:picLocks noChangeAspect="1"/>
          </p:cNvPicPr>
          <p:nvPr/>
        </p:nvPicPr>
        <p:blipFill>
          <a:blip r:embed="rId1" cstate="print">
            <a:extLst>
              <a:ext uri="{28A0092B-C50C-407E-A947-70E740481C1C}">
                <a14:useLocalDpi xmlns:a14="http://schemas.microsoft.com/office/drawing/2010/main" val="0"/>
              </a:ext>
            </a:extLst>
          </a:blip>
          <a:srcRect r="57257"/>
          <a:stretch>
            <a:fillRect/>
          </a:stretch>
        </p:blipFill>
        <p:spPr>
          <a:xfrm>
            <a:off x="7129224" y="2320721"/>
            <a:ext cx="2163152" cy="30990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图片 14" descr="白色的游戏机&#10;&#10;中度可信度描述已自动生成"/>
          <p:cNvPicPr>
            <a:picLocks noChangeAspect="1"/>
          </p:cNvPicPr>
          <p:nvPr/>
        </p:nvPicPr>
        <p:blipFill>
          <a:blip r:embed="rId2" cstate="print">
            <a:extLst>
              <a:ext uri="{28A0092B-C50C-407E-A947-70E740481C1C}">
                <a14:useLocalDpi xmlns:a14="http://schemas.microsoft.com/office/drawing/2010/main" val="0"/>
              </a:ext>
            </a:extLst>
          </a:blip>
          <a:srcRect l="1" r="57053"/>
          <a:stretch>
            <a:fillRect/>
          </a:stretch>
        </p:blipFill>
        <p:spPr>
          <a:xfrm>
            <a:off x="9139976" y="2308021"/>
            <a:ext cx="2163151" cy="30990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文本框 15"/>
          <p:cNvSpPr txBox="1"/>
          <p:nvPr/>
        </p:nvSpPr>
        <p:spPr>
          <a:xfrm>
            <a:off x="7693713" y="5766258"/>
            <a:ext cx="6096000" cy="369332"/>
          </a:xfrm>
          <a:prstGeom prst="rect">
            <a:avLst/>
          </a:prstGeom>
          <a:noFill/>
        </p:spPr>
        <p:txBody>
          <a:bodyPr wrap="square">
            <a:spAutoFit/>
          </a:bodyPr>
          <a:lstStyle/>
          <a:p>
            <a:r>
              <a:rPr lang="en-US" altLang="zh-CN" sz="1800" b="1" i="0" u="none" strike="noStrike" baseline="0" dirty="0">
                <a:latin typeface="阿里巴巴普惠体 B" panose="00020600040101010101" pitchFamily="18" charset="-122"/>
                <a:ea typeface="阿里巴巴普惠体 B" panose="00020600040101010101" pitchFamily="18" charset="-122"/>
                <a:cs typeface="阿里巴巴普惠体 B" panose="00020600040101010101" pitchFamily="18" charset="-122"/>
              </a:rPr>
              <a:t>OFF                           ON</a:t>
            </a:r>
            <a:endParaRPr lang="en-US" altLang="zh-CN" sz="1200" b="0" i="0" u="none" strike="noStrike" baseline="0" dirty="0">
              <a:latin typeface="Akrobat"/>
            </a:endParaRPr>
          </a:p>
        </p:txBody>
      </p:sp>
      <p:sp>
        <p:nvSpPr>
          <p:cNvPr id="5" name="矩形 4"/>
          <p:cNvSpPr/>
          <p:nvPr/>
        </p:nvSpPr>
        <p:spPr>
          <a:xfrm>
            <a:off x="561036" y="628826"/>
            <a:ext cx="5282215" cy="523220"/>
          </a:xfrm>
          <a:prstGeom prst="rect">
            <a:avLst/>
          </a:prstGeom>
        </p:spPr>
        <p:txBody>
          <a:bodyPr wrap="none">
            <a:spAutoFit/>
          </a:bodyPr>
          <a:lstStyle/>
          <a:p>
            <a:pPr marR="0" lvl="0" indent="0" fontAlgn="auto">
              <a:lnSpc>
                <a:spcPct val="100000"/>
              </a:lnSpc>
              <a:spcBef>
                <a:spcPts val="0"/>
              </a:spcBef>
              <a:spcAft>
                <a:spcPts val="0"/>
              </a:spcAft>
              <a:buClrTx/>
              <a:buSzTx/>
              <a:buFontTx/>
              <a:buNone/>
              <a:defRPr/>
            </a:pPr>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Ceramic Energy Regenerator </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6" name="矩形 5"/>
          <p:cNvSpPr/>
          <p:nvPr/>
        </p:nvSpPr>
        <p:spPr>
          <a:xfrm>
            <a:off x="768562" y="1438271"/>
            <a:ext cx="4651144" cy="338554"/>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16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Up to </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阿里巴巴普惠体 M" panose="00020600040101010101" pitchFamily="18" charset="-122"/>
                <a:cs typeface="Arial" panose="020B0604020202020204" pitchFamily="34" charset="0"/>
              </a:rPr>
              <a:t>97% thermal </a:t>
            </a:r>
            <a:r>
              <a:rPr lang="en-US" altLang="zh-CN" sz="16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efficiency</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阿里巴巴普惠体 M" panose="00020600040101010101" pitchFamily="18" charset="-122"/>
              <a:cs typeface="Arial" panose="020B0604020202020204" pitchFamily="34" charset="0"/>
            </a:endParaRPr>
          </a:p>
        </p:txBody>
      </p:sp>
      <p:pic>
        <p:nvPicPr>
          <p:cNvPr id="2" name="图片 1" descr="图片包含 游戏机, 桌子, 消防栓, 杯子&#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844" y="2322130"/>
            <a:ext cx="6096000" cy="390143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0797" y="464442"/>
            <a:ext cx="3678555" cy="521970"/>
          </a:xfrm>
          <a:prstGeom prst="rect">
            <a:avLst/>
          </a:prstGeom>
        </p:spPr>
        <p:txBody>
          <a:bodyPr wrap="none">
            <a:spAutoFit/>
          </a:bodyPr>
          <a:lstStyle/>
          <a:p>
            <a:pPr lvl="0"/>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Reversible DC Motor</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9" name="矩形 8"/>
          <p:cNvSpPr/>
          <p:nvPr/>
        </p:nvSpPr>
        <p:spPr>
          <a:xfrm>
            <a:off x="1180824" y="1138512"/>
            <a:ext cx="9383113" cy="707886"/>
          </a:xfrm>
          <a:prstGeom prst="rect">
            <a:avLst/>
          </a:prstGeom>
        </p:spPr>
        <p:txBody>
          <a:bodyPr wrap="square">
            <a:spAutoFit/>
          </a:bodyPr>
          <a:lstStyle/>
          <a:p>
            <a:pPr algn="ctr"/>
            <a:r>
              <a:rPr lang="en-US" altLang="zh-CN" sz="20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Reversible axial EC - low power consumption and silent operation </a:t>
            </a:r>
            <a:endParaRPr lang="en-US" altLang="zh-CN" sz="20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a:p>
            <a:pPr algn="ctr"/>
            <a:r>
              <a:rPr lang="en-US" altLang="zh-CN" sz="20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With thermal protection and ball bearings - longer lifetime</a:t>
            </a:r>
            <a:endParaRPr lang="zh-CN" altLang="en-US" sz="2000" dirty="0">
              <a:latin typeface="Arial" panose="020B0604020202020204" pitchFamily="34" charset="0"/>
              <a:ea typeface="阿里巴巴普惠体 R" panose="00020600040101010101" pitchFamily="18" charset="-122"/>
              <a:cs typeface="Arial" panose="020B0604020202020204" pitchFamily="34" charset="0"/>
            </a:endParaRPr>
          </a:p>
        </p:txBody>
      </p:sp>
      <p:pic>
        <p:nvPicPr>
          <p:cNvPr id="1028" name="Picture 4" descr="sleeping in the dark, indian express, indian express new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57642" y="2362358"/>
            <a:ext cx="7229475" cy="42515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文本框 7"/>
          <p:cNvSpPr txBox="1"/>
          <p:nvPr>
            <p:custDataLst>
              <p:tags r:id="rId2"/>
            </p:custDataLst>
          </p:nvPr>
        </p:nvSpPr>
        <p:spPr>
          <a:xfrm>
            <a:off x="2421255" y="2544467"/>
            <a:ext cx="7065862" cy="521970"/>
          </a:xfrm>
          <a:prstGeom prst="rect">
            <a:avLst/>
          </a:prstGeom>
          <a:noFill/>
        </p:spPr>
        <p:txBody>
          <a:bodyPr wrap="square" rtlCol="0">
            <a:spAutoFit/>
          </a:bodyPr>
          <a:lstStyle/>
          <a:p>
            <a:pPr algn="ctr"/>
            <a:r>
              <a:rPr lang="en-US" altLang="zh-CN" sz="2800" b="1" dirty="0">
                <a:solidFill>
                  <a:schemeClr val="bg1"/>
                </a:solidFill>
                <a:latin typeface="Arial" panose="020B0604020202020204" pitchFamily="34" charset="0"/>
                <a:ea typeface="阿里巴巴普惠体 R" panose="00020600040101010101" pitchFamily="18" charset="-122"/>
                <a:cs typeface="Arial" panose="020B0604020202020204" pitchFamily="34" charset="0"/>
              </a:rPr>
              <a:t>Low noise to ensure sleeping quality</a:t>
            </a:r>
            <a:endParaRPr lang="en-US" altLang="zh-CN" sz="2800" b="1" dirty="0">
              <a:solidFill>
                <a:schemeClr val="bg1"/>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2" name="矩形 1"/>
          <p:cNvSpPr/>
          <p:nvPr/>
        </p:nvSpPr>
        <p:spPr>
          <a:xfrm>
            <a:off x="4280713" y="1904523"/>
            <a:ext cx="2470548" cy="400110"/>
          </a:xfrm>
          <a:prstGeom prst="rect">
            <a:avLst/>
          </a:prstGeom>
        </p:spPr>
        <p:txBody>
          <a:bodyPr wrap="none">
            <a:spAutoFit/>
          </a:bodyPr>
          <a:lstStyle/>
          <a:p>
            <a:pPr lvl="0"/>
            <a:r>
              <a:rPr lang="en-US" altLang="zh-CN" sz="20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20 dBA ~ 32.7 dBA</a:t>
            </a:r>
            <a:endParaRPr lang="en-US" altLang="zh-CN" sz="20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背景图案&#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8022" y="1409746"/>
            <a:ext cx="1374424" cy="4637095"/>
          </a:xfrm>
          <a:prstGeom prst="rect">
            <a:avLst/>
          </a:prstGeom>
        </p:spPr>
      </p:pic>
      <p:sp>
        <p:nvSpPr>
          <p:cNvPr id="4" name="矩形 3"/>
          <p:cNvSpPr/>
          <p:nvPr/>
        </p:nvSpPr>
        <p:spPr>
          <a:xfrm>
            <a:off x="397632" y="287939"/>
            <a:ext cx="2474595" cy="521970"/>
          </a:xfrm>
          <a:prstGeom prst="rect">
            <a:avLst/>
          </a:prstGeom>
        </p:spPr>
        <p:txBody>
          <a:bodyPr wrap="none">
            <a:spAutoFit/>
          </a:bodyPr>
          <a:lstStyle/>
          <a:p>
            <a:pPr marR="0" lvl="0" indent="0" fontAlgn="auto">
              <a:lnSpc>
                <a:spcPct val="100000"/>
              </a:lnSpc>
              <a:spcBef>
                <a:spcPts val="0"/>
              </a:spcBef>
              <a:spcAft>
                <a:spcPts val="0"/>
              </a:spcAft>
              <a:buClrTx/>
              <a:buSzTx/>
              <a:buFontTx/>
              <a:buNone/>
              <a:defRPr/>
            </a:pPr>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Easy Control </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pic>
        <p:nvPicPr>
          <p:cNvPr id="2" name="图片 1"/>
          <p:cNvPicPr>
            <a:picLocks noChangeAspect="1"/>
          </p:cNvPicPr>
          <p:nvPr/>
        </p:nvPicPr>
        <p:blipFill>
          <a:blip r:embed="rId2"/>
          <a:srcRect l="25731" r="56675"/>
          <a:stretch>
            <a:fillRect/>
          </a:stretch>
        </p:blipFill>
        <p:spPr>
          <a:xfrm>
            <a:off x="2089506" y="1569531"/>
            <a:ext cx="979910" cy="4657600"/>
          </a:xfrm>
          <a:prstGeom prst="rect">
            <a:avLst/>
          </a:prstGeom>
        </p:spPr>
      </p:pic>
      <p:sp>
        <p:nvSpPr>
          <p:cNvPr id="6" name="文本框 5"/>
          <p:cNvSpPr txBox="1"/>
          <p:nvPr/>
        </p:nvSpPr>
        <p:spPr>
          <a:xfrm>
            <a:off x="3107515" y="1569531"/>
            <a:ext cx="2413000" cy="954107"/>
          </a:xfrm>
          <a:prstGeom prst="rect">
            <a:avLst/>
          </a:prstGeom>
          <a:noFill/>
        </p:spPr>
        <p:txBody>
          <a:bodyPr wrap="square">
            <a:spAutoFit/>
          </a:bodyPr>
          <a:lstStyle/>
          <a:p>
            <a:r>
              <a:rPr lang="zh-CN" altLang="en-US"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MODE: </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a:p>
            <a:r>
              <a:rPr lang="zh-CN" altLang="en-US"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supplymode, </a:t>
            </a:r>
            <a:endParaRPr lang="en-US" altLang="zh-CN"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endParaRPr>
          </a:p>
          <a:p>
            <a:r>
              <a:rPr lang="zh-CN" altLang="en-US"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exhaust mod</a:t>
            </a:r>
            <a:r>
              <a:rPr lang="en-US" altLang="zh-CN"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e</a:t>
            </a:r>
            <a:r>
              <a:rPr lang="zh-CN" altLang="en-US"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 regenerationmode</a:t>
            </a:r>
            <a:endParaRPr lang="zh-CN" altLang="en-US"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7" name="文本框 6"/>
          <p:cNvSpPr txBox="1"/>
          <p:nvPr/>
        </p:nvSpPr>
        <p:spPr>
          <a:xfrm>
            <a:off x="3086476" y="3793969"/>
            <a:ext cx="2413000" cy="307777"/>
          </a:xfrm>
          <a:prstGeom prst="rect">
            <a:avLst/>
          </a:prstGeom>
          <a:noFill/>
        </p:spPr>
        <p:txBody>
          <a:bodyPr wrap="square">
            <a:spAutoFit/>
          </a:body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FAN SPEED: </a:t>
            </a:r>
            <a:r>
              <a:rPr lang="en-US" altLang="zh-CN" sz="1400" dirty="0">
                <a:solidFill>
                  <a:schemeClr val="tx1">
                    <a:lumMod val="75000"/>
                    <a:lumOff val="25000"/>
                  </a:schemeClr>
                </a:solidFill>
                <a:latin typeface="Arial" panose="020B0604020202020204" pitchFamily="34" charset="0"/>
                <a:ea typeface="阿里巴巴普惠体 R" panose="00020600040101010101" pitchFamily="18" charset="-122"/>
                <a:cs typeface="Arial" panose="020B0604020202020204" pitchFamily="34" charset="0"/>
              </a:rPr>
              <a:t>3 speeds</a:t>
            </a:r>
            <a:endParaRPr lang="zh-CN" altLang="en-US"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0" name="文本框 9"/>
          <p:cNvSpPr txBox="1"/>
          <p:nvPr/>
        </p:nvSpPr>
        <p:spPr>
          <a:xfrm>
            <a:off x="3122584" y="5372077"/>
            <a:ext cx="2413000" cy="307777"/>
          </a:xfrm>
          <a:prstGeom prst="rect">
            <a:avLst/>
          </a:prstGeom>
          <a:noFill/>
        </p:spPr>
        <p:txBody>
          <a:bodyPr wrap="square">
            <a:spAutoFit/>
          </a:body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ON/OFF</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1" name="文本框 10"/>
          <p:cNvSpPr txBox="1"/>
          <p:nvPr/>
        </p:nvSpPr>
        <p:spPr>
          <a:xfrm>
            <a:off x="9659970" y="1844410"/>
            <a:ext cx="2413000" cy="307777"/>
          </a:xfrm>
          <a:prstGeom prst="rect">
            <a:avLst/>
          </a:prstGeom>
          <a:noFill/>
        </p:spPr>
        <p:txBody>
          <a:bodyPr wrap="square">
            <a:spAutoFit/>
          </a:body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Fan Speed</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2" name="文本框 11"/>
          <p:cNvSpPr txBox="1"/>
          <p:nvPr/>
        </p:nvSpPr>
        <p:spPr>
          <a:xfrm>
            <a:off x="9659970" y="2243909"/>
            <a:ext cx="2413000" cy="307777"/>
          </a:xfrm>
          <a:prstGeom prst="rect">
            <a:avLst/>
          </a:prstGeom>
          <a:noFill/>
        </p:spPr>
        <p:txBody>
          <a:bodyPr wrap="square">
            <a:spAutoFit/>
          </a:body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Indicator Light ON/OFF</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3" name="文本框 10"/>
          <p:cNvSpPr txBox="1"/>
          <p:nvPr/>
        </p:nvSpPr>
        <p:spPr>
          <a:xfrm>
            <a:off x="9659970" y="2610996"/>
            <a:ext cx="2413000"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Fan Boost</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4" name="文本框 10"/>
          <p:cNvSpPr txBox="1"/>
          <p:nvPr/>
        </p:nvSpPr>
        <p:spPr>
          <a:xfrm>
            <a:off x="9659970" y="2952127"/>
            <a:ext cx="2413000"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Negative Ion ON/OFF</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5" name="文本框 10"/>
          <p:cNvSpPr txBox="1"/>
          <p:nvPr/>
        </p:nvSpPr>
        <p:spPr>
          <a:xfrm>
            <a:off x="9659970" y="3420517"/>
            <a:ext cx="2413000"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Filter reset</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6" name="文本框 10"/>
          <p:cNvSpPr txBox="1"/>
          <p:nvPr/>
        </p:nvSpPr>
        <p:spPr>
          <a:xfrm>
            <a:off x="9659970" y="4008040"/>
            <a:ext cx="2413000"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ON/OFF</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17" name="文本框 10"/>
          <p:cNvSpPr txBox="1"/>
          <p:nvPr/>
        </p:nvSpPr>
        <p:spPr>
          <a:xfrm>
            <a:off x="9659970" y="4509553"/>
            <a:ext cx="2413000" cy="30777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rPr>
              <a:t>Working mode</a:t>
            </a:r>
            <a:endParaRPr lang="en-US" altLang="zh-CN" sz="1400" dirty="0">
              <a:solidFill>
                <a:schemeClr val="tx1">
                  <a:lumMod val="75000"/>
                  <a:lumOff val="2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pic>
        <p:nvPicPr>
          <p:cNvPr id="23" name="图片 22" descr="电子产品的特写&#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340" y="1943214"/>
            <a:ext cx="1483022" cy="4396658"/>
          </a:xfrm>
          <a:prstGeom prst="rect">
            <a:avLst/>
          </a:prstGeom>
        </p:spPr>
      </p:pic>
      <p:cxnSp>
        <p:nvCxnSpPr>
          <p:cNvPr id="25" name="直接连接符 24"/>
          <p:cNvCxnSpPr/>
          <p:nvPr/>
        </p:nvCxnSpPr>
        <p:spPr>
          <a:xfrm flipV="1">
            <a:off x="7877985" y="2764884"/>
            <a:ext cx="1781985" cy="9375"/>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7383294" y="2066039"/>
            <a:ext cx="0" cy="273451"/>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877985" y="2412993"/>
            <a:ext cx="1781985" cy="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7490298" y="2414801"/>
            <a:ext cx="387687" cy="22124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373313" y="2056311"/>
            <a:ext cx="2276676" cy="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535694" y="3121461"/>
            <a:ext cx="2029330" cy="4688"/>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35694" y="3618924"/>
            <a:ext cx="2153003" cy="9158"/>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7535694" y="4215981"/>
            <a:ext cx="2153003" cy="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7042826" y="4717915"/>
            <a:ext cx="2597435" cy="9005"/>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042826" y="2818539"/>
            <a:ext cx="0" cy="1899376"/>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房间的摆设布局&#10;&#10;中度可信度描述已自动生成"/>
          <p:cNvPicPr>
            <a:picLocks noChangeAspect="1"/>
          </p:cNvPicPr>
          <p:nvPr/>
        </p:nvPicPr>
        <p:blipFill>
          <a:blip r:embed="rId1" cstate="print">
            <a:extLst>
              <a:ext uri="{28A0092B-C50C-407E-A947-70E740481C1C}">
                <a14:useLocalDpi xmlns:a14="http://schemas.microsoft.com/office/drawing/2010/main" val="0"/>
              </a:ext>
            </a:extLst>
          </a:blip>
          <a:srcRect r="20208"/>
          <a:stretch>
            <a:fillRect/>
          </a:stretch>
        </p:blipFill>
        <p:spPr>
          <a:xfrm>
            <a:off x="0" y="-34506"/>
            <a:ext cx="12192000" cy="6927011"/>
          </a:xfrm>
          <a:prstGeom prst="rect">
            <a:avLst/>
          </a:prstGeom>
        </p:spPr>
      </p:pic>
      <p:sp>
        <p:nvSpPr>
          <p:cNvPr id="2" name="矩形 1"/>
          <p:cNvSpPr/>
          <p:nvPr/>
        </p:nvSpPr>
        <p:spPr>
          <a:xfrm>
            <a:off x="127000" y="101600"/>
            <a:ext cx="3594100" cy="6604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43248" y="325140"/>
            <a:ext cx="2335530" cy="521970"/>
          </a:xfrm>
          <a:prstGeom prst="rect">
            <a:avLst/>
          </a:prstGeom>
        </p:spPr>
        <p:txBody>
          <a:bodyPr wrap="none">
            <a:spAutoFit/>
          </a:bodyPr>
          <a:lstStyle/>
          <a:p>
            <a:pPr marR="0" lvl="0" indent="0" fontAlgn="auto">
              <a:lnSpc>
                <a:spcPct val="100000"/>
              </a:lnSpc>
              <a:spcBef>
                <a:spcPts val="0"/>
              </a:spcBef>
              <a:spcAft>
                <a:spcPts val="0"/>
              </a:spcAft>
              <a:buClrTx/>
              <a:buSzTx/>
              <a:buFontTx/>
              <a:buNone/>
              <a:defRPr/>
            </a:pPr>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App Control </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山上的树林&#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892" y="-1823853"/>
            <a:ext cx="12190403" cy="6858000"/>
          </a:xfrm>
          <a:prstGeom prst="rect">
            <a:avLst/>
          </a:prstGeom>
          <a:effectLst>
            <a:softEdge rad="635000"/>
          </a:effectLst>
        </p:spPr>
      </p:pic>
      <p:sp>
        <p:nvSpPr>
          <p:cNvPr id="2" name="矩形 1"/>
          <p:cNvSpPr/>
          <p:nvPr/>
        </p:nvSpPr>
        <p:spPr>
          <a:xfrm>
            <a:off x="127000" y="101600"/>
            <a:ext cx="3594100" cy="660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77832" y="5803903"/>
            <a:ext cx="2178050" cy="521970"/>
          </a:xfrm>
          <a:prstGeom prst="rect">
            <a:avLst/>
          </a:prstGeom>
        </p:spPr>
        <p:txBody>
          <a:bodyPr wrap="none">
            <a:spAutoFit/>
          </a:bodyPr>
          <a:lstStyle/>
          <a:p>
            <a:pPr marR="0" lvl="0" indent="0" fontAlgn="auto">
              <a:lnSpc>
                <a:spcPct val="100000"/>
              </a:lnSpc>
              <a:spcBef>
                <a:spcPts val="0"/>
              </a:spcBef>
              <a:spcAft>
                <a:spcPts val="0"/>
              </a:spcAft>
              <a:buClrTx/>
              <a:buSzTx/>
              <a:buFontTx/>
              <a:buNone/>
              <a:defRPr/>
            </a:pPr>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IAQ Control</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pic>
        <p:nvPicPr>
          <p:cNvPr id="8" name="图片 7" descr="文本&#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0411" y="2836575"/>
            <a:ext cx="2797089" cy="2797089"/>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图片 4" descr="文本&#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7492" y="2836574"/>
            <a:ext cx="2797089" cy="2797089"/>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3" name="文本框 12"/>
          <p:cNvSpPr txBox="1"/>
          <p:nvPr/>
        </p:nvSpPr>
        <p:spPr>
          <a:xfrm>
            <a:off x="6994226" y="5957791"/>
            <a:ext cx="3331333" cy="369332"/>
          </a:xfrm>
          <a:prstGeom prst="rect">
            <a:avLst/>
          </a:prstGeom>
          <a:noFill/>
        </p:spPr>
        <p:txBody>
          <a:bodyPr wrap="square">
            <a:spAutoFit/>
          </a:bodyPr>
          <a:lstStyle/>
          <a:p>
            <a:r>
              <a:rPr lang="en-US" altLang="zh-CN" sz="1800" b="0" i="0" u="none" strike="noStrike" baseline="0" dirty="0">
                <a:solidFill>
                  <a:schemeClr val="tx1">
                    <a:lumMod val="65000"/>
                    <a:lumOff val="35000"/>
                  </a:schemeClr>
                </a:solidFill>
                <a:latin typeface="Arial" panose="020B0604020202020204" pitchFamily="34" charset="0"/>
                <a:ea typeface="阿里巴巴普惠体 M" panose="00020600040101010101" pitchFamily="18" charset="-122"/>
                <a:cs typeface="Arial" panose="020B0604020202020204" pitchFamily="34" charset="0"/>
              </a:rPr>
              <a:t>Negative Ions Generator</a:t>
            </a:r>
            <a:endParaRPr lang="en-US" altLang="zh-CN" sz="1800" b="0" i="0" u="none" strike="noStrike" baseline="0" dirty="0">
              <a:solidFill>
                <a:schemeClr val="tx1">
                  <a:lumMod val="65000"/>
                  <a:lumOff val="3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pic>
        <p:nvPicPr>
          <p:cNvPr id="15" name="图片 14"/>
          <p:cNvPicPr>
            <a:picLocks noChangeAspect="1"/>
          </p:cNvPicPr>
          <p:nvPr/>
        </p:nvPicPr>
        <p:blipFill>
          <a:blip r:embed="rId4"/>
          <a:stretch>
            <a:fillRect/>
          </a:stretch>
        </p:blipFill>
        <p:spPr>
          <a:xfrm>
            <a:off x="309670" y="1883022"/>
            <a:ext cx="4817979" cy="3750642"/>
          </a:xfrm>
          <a:prstGeom prst="rect">
            <a:avLst/>
          </a:prstGeom>
          <a:effectLst>
            <a:softEdge rad="1270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descr="图片包含 室内, 床, 躺, 女人&#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75617" y="667508"/>
            <a:ext cx="9185368" cy="6130234"/>
          </a:xfrm>
          <a:prstGeom prst="rect">
            <a:avLst/>
          </a:prstGeom>
          <a:effectLst>
            <a:softEdge rad="635000"/>
          </a:effectLst>
        </p:spPr>
      </p:pic>
      <p:sp>
        <p:nvSpPr>
          <p:cNvPr id="2" name="文本框 1"/>
          <p:cNvSpPr txBox="1"/>
          <p:nvPr/>
        </p:nvSpPr>
        <p:spPr>
          <a:xfrm>
            <a:off x="400050" y="1967483"/>
            <a:ext cx="5272405" cy="2030095"/>
          </a:xfrm>
          <a:prstGeom prst="rect">
            <a:avLst/>
          </a:prstGeom>
          <a:noFill/>
        </p:spPr>
        <p:txBody>
          <a:bodyPr wrap="square" rtlCol="0">
            <a:spAutoFit/>
          </a:bodyPr>
          <a:lstStyle/>
          <a:p>
            <a:r>
              <a:rPr lang="en-US" altLang="zh-CN" dirty="0">
                <a:solidFill>
                  <a:srgbClr val="565655"/>
                </a:solidFill>
                <a:latin typeface="Arial" panose="020B0604020202020204" pitchFamily="34" charset="0"/>
                <a:cs typeface="Arial" panose="020B0604020202020204" pitchFamily="34" charset="0"/>
              </a:rPr>
              <a:t>E</a:t>
            </a:r>
            <a:r>
              <a:rPr lang="en-US" altLang="zh-CN" sz="1800" b="0" i="0" u="none" strike="noStrike" baseline="0" dirty="0">
                <a:solidFill>
                  <a:srgbClr val="565655"/>
                </a:solidFill>
                <a:latin typeface="Arial" panose="020B0604020202020204" pitchFamily="34" charset="0"/>
                <a:cs typeface="Arial" panose="020B0604020202020204" pitchFamily="34" charset="0"/>
              </a:rPr>
              <a:t>quipped with a temperature sensor as standard. When the outdoor air is comfortable, it will work in supply mode to introduce fresh air without heat recovery, it’s called free cooling. When the unit detects the outdoor temperature is within ±1°C of the set temperature, it will automatically switch to supply mode to supply more fresh air.</a:t>
            </a:r>
            <a:endParaRPr lang="zh-CN" altLang="en-US" dirty="0">
              <a:latin typeface="Arial" panose="020B0604020202020204" pitchFamily="34" charset="0"/>
              <a:cs typeface="Arial" panose="020B0604020202020204" pitchFamily="34" charset="0"/>
            </a:endParaRPr>
          </a:p>
        </p:txBody>
      </p:sp>
      <p:sp>
        <p:nvSpPr>
          <p:cNvPr id="3" name="文本框 2"/>
          <p:cNvSpPr txBox="1"/>
          <p:nvPr/>
        </p:nvSpPr>
        <p:spPr>
          <a:xfrm>
            <a:off x="419100" y="4997819"/>
            <a:ext cx="6251575" cy="1477328"/>
          </a:xfrm>
          <a:prstGeom prst="rect">
            <a:avLst/>
          </a:prstGeom>
          <a:noFill/>
        </p:spPr>
        <p:txBody>
          <a:bodyPr wrap="square" rtlCol="0">
            <a:spAutoFit/>
          </a:bodyPr>
          <a:lstStyle/>
          <a:p>
            <a:r>
              <a:rPr lang="en-US" altLang="zh-CN" sz="1800" b="0" i="0" u="none" strike="noStrike" baseline="0" dirty="0">
                <a:solidFill>
                  <a:srgbClr val="565655"/>
                </a:solidFill>
                <a:latin typeface="Arial" panose="020B0604020202020204" pitchFamily="34" charset="0"/>
                <a:cs typeface="Arial" panose="020B0604020202020204" pitchFamily="34" charset="0"/>
              </a:rPr>
              <a:t>Eco-pair plus is equipped with a CO2 sensor (optional with humidity sensor) as standard, when the ERV works in regeneration mode, if the indoor CO2 exceeds the set CO2 values, the ERV will automatically switch to supply mode until the CO2 value is lower than the set value.</a:t>
            </a:r>
            <a:endParaRPr lang="en-US" altLang="zh-CN" sz="1800" b="0" i="0" u="none" strike="noStrike" baseline="0" dirty="0">
              <a:solidFill>
                <a:srgbClr val="565655"/>
              </a:solidFill>
              <a:latin typeface="Arial" panose="020B0604020202020204" pitchFamily="34" charset="0"/>
              <a:cs typeface="Arial" panose="020B0604020202020204" pitchFamily="34" charset="0"/>
              <a:sym typeface="+mn-ea"/>
            </a:endParaRPr>
          </a:p>
        </p:txBody>
      </p:sp>
      <p:sp>
        <p:nvSpPr>
          <p:cNvPr id="17" name="文本框 16"/>
          <p:cNvSpPr txBox="1"/>
          <p:nvPr/>
        </p:nvSpPr>
        <p:spPr>
          <a:xfrm>
            <a:off x="488315" y="667305"/>
            <a:ext cx="2501900" cy="523220"/>
          </a:xfrm>
          <a:prstGeom prst="rect">
            <a:avLst/>
          </a:prstGeom>
          <a:noFill/>
        </p:spPr>
        <p:txBody>
          <a:bodyPr wrap="square">
            <a:spAutoFit/>
          </a:bodyPr>
          <a:lstStyle/>
          <a:p>
            <a:pPr marR="0" lvl="0" indent="0" fontAlgn="auto">
              <a:lnSpc>
                <a:spcPct val="100000"/>
              </a:lnSpc>
              <a:spcBef>
                <a:spcPts val="0"/>
              </a:spcBef>
              <a:spcAft>
                <a:spcPts val="0"/>
              </a:spcAft>
              <a:buClrTx/>
              <a:buSzTx/>
              <a:buFontTx/>
              <a:buNone/>
              <a:defRPr/>
            </a:pPr>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IAQ Control</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19" name="文本框 18"/>
          <p:cNvSpPr txBox="1"/>
          <p:nvPr/>
        </p:nvSpPr>
        <p:spPr>
          <a:xfrm>
            <a:off x="419100" y="1463471"/>
            <a:ext cx="2059884" cy="368300"/>
          </a:xfrm>
          <a:prstGeom prst="rect">
            <a:avLst/>
          </a:prstGeom>
          <a:noFill/>
        </p:spPr>
        <p:txBody>
          <a:bodyPr wrap="square">
            <a:spAutoFit/>
          </a:bodyPr>
          <a:lstStyle/>
          <a:p>
            <a:r>
              <a:rPr lang="en-US" altLang="zh-CN" b="1" dirty="0">
                <a:solidFill>
                  <a:schemeClr val="tx1">
                    <a:lumMod val="65000"/>
                    <a:lumOff val="35000"/>
                  </a:schemeClr>
                </a:solidFill>
                <a:latin typeface="Arial" panose="020B0604020202020204" pitchFamily="34" charset="0"/>
                <a:ea typeface="阿里巴巴普惠体 M" panose="00020600040101010101" pitchFamily="18" charset="-122"/>
                <a:cs typeface="Arial" panose="020B0604020202020204" pitchFamily="34" charset="0"/>
              </a:rPr>
              <a:t>FREE COOLING</a:t>
            </a:r>
            <a:endParaRPr lang="en-US" altLang="zh-CN" b="1" dirty="0">
              <a:solidFill>
                <a:schemeClr val="tx1">
                  <a:lumMod val="65000"/>
                  <a:lumOff val="3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sp>
        <p:nvSpPr>
          <p:cNvPr id="22" name="文本框 21"/>
          <p:cNvSpPr txBox="1"/>
          <p:nvPr/>
        </p:nvSpPr>
        <p:spPr>
          <a:xfrm>
            <a:off x="488315" y="4429760"/>
            <a:ext cx="5101590" cy="368300"/>
          </a:xfrm>
          <a:prstGeom prst="rect">
            <a:avLst/>
          </a:prstGeom>
          <a:noFill/>
        </p:spPr>
        <p:txBody>
          <a:bodyPr wrap="square">
            <a:spAutoFit/>
          </a:bodyPr>
          <a:lstStyle/>
          <a:p>
            <a:r>
              <a:rPr lang="en-US" altLang="zh-CN" b="1" dirty="0">
                <a:solidFill>
                  <a:schemeClr val="tx1">
                    <a:lumMod val="65000"/>
                    <a:lumOff val="35000"/>
                  </a:schemeClr>
                </a:solidFill>
                <a:latin typeface="Arial" panose="020B0604020202020204" pitchFamily="34" charset="0"/>
                <a:ea typeface="阿里巴巴普惠体 M" panose="00020600040101010101" pitchFamily="18" charset="-122"/>
                <a:cs typeface="Arial" panose="020B0604020202020204" pitchFamily="34" charset="0"/>
              </a:rPr>
              <a:t>CO2 CONTROL (Optional Humidity Control)</a:t>
            </a:r>
            <a:endParaRPr lang="zh-CN" altLang="en-US" b="1" dirty="0">
              <a:solidFill>
                <a:schemeClr val="tx1">
                  <a:lumMod val="65000"/>
                  <a:lumOff val="35000"/>
                </a:schemeClr>
              </a:solidFill>
              <a:latin typeface="Arial" panose="020B0604020202020204" pitchFamily="34" charset="0"/>
              <a:ea typeface="阿里巴巴普惠体 M" panose="00020600040101010101" pitchFamily="18" charset="-122"/>
              <a:cs typeface="Arial" panose="020B0604020202020204" pitchFamily="34" charset="0"/>
            </a:endParaRPr>
          </a:p>
        </p:txBody>
      </p:sp>
      <p:pic>
        <p:nvPicPr>
          <p:cNvPr id="25" name="图片 24" descr="图片包含 游戏机, 台球, 房间&#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2838" y="110665"/>
            <a:ext cx="1647097" cy="927419"/>
          </a:xfrm>
          <a:prstGeom prst="rect">
            <a:avLst/>
          </a:prstGeom>
        </p:spPr>
      </p:pic>
      <p:pic>
        <p:nvPicPr>
          <p:cNvPr id="27" name="图片 26" descr="图片包含 游戏机, 台球, 房间&#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3441">
            <a:off x="5787741" y="1709132"/>
            <a:ext cx="1586316" cy="893196"/>
          </a:xfrm>
          <a:prstGeom prst="rect">
            <a:avLst/>
          </a:prstGeom>
        </p:spPr>
      </p:pic>
      <p:pic>
        <p:nvPicPr>
          <p:cNvPr id="13" name="图片 12" descr="文本&#10;&#10;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0526" y="-308163"/>
            <a:ext cx="1748116" cy="2401746"/>
          </a:xfrm>
          <a:prstGeom prst="rect">
            <a:avLst/>
          </a:prstGeom>
        </p:spPr>
      </p:pic>
      <p:pic>
        <p:nvPicPr>
          <p:cNvPr id="30" name="图片 29" descr="图片包含 游戏机, 台球, 房间&#10;&#10;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1882" y="3998808"/>
            <a:ext cx="1921018" cy="1081654"/>
          </a:xfrm>
          <a:prstGeom prst="rect">
            <a:avLst/>
          </a:prstGeom>
        </p:spPr>
      </p:pic>
      <p:pic>
        <p:nvPicPr>
          <p:cNvPr id="31" name="图片 30" descr="图片包含 游戏机, 台球, 房间&#10;&#10;描述已自动生成"/>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34491" y="2447982"/>
            <a:ext cx="1103379" cy="6212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5" name="矩形 4"/>
          <p:cNvSpPr/>
          <p:nvPr/>
        </p:nvSpPr>
        <p:spPr>
          <a:xfrm>
            <a:off x="152985" y="1769408"/>
            <a:ext cx="3825500" cy="1938992"/>
          </a:xfrm>
          <a:prstGeom prst="rect">
            <a:avLst/>
          </a:prstGeom>
        </p:spPr>
        <p:txBody>
          <a:bodyPr wrap="square">
            <a:spAutoFit/>
          </a:bodyPr>
          <a:lstStyle/>
          <a:p>
            <a:pPr>
              <a:defRPr/>
            </a:pPr>
            <a:r>
              <a:rPr lang="en-US" altLang="zh-CN" sz="20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B</a:t>
            </a:r>
            <a:r>
              <a:rPr kumimoji="0" lang="en-US" altLang="zh-CN" sz="2000" b="0" i="0" u="none" strike="noStrike" kern="1200" cap="none" spc="0" normalizeH="0" baseline="0" noProof="0" dirty="0" err="1">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rPr>
              <a:t>alanced</a:t>
            </a:r>
            <a:r>
              <a:rPr kumimoji="0" lang="en-US" altLang="zh-CN" sz="2000" b="0" i="0" u="none" strike="noStrike" kern="1200" cap="none" spc="0" normalizeH="0" baseline="0" noProof="0" dirty="0">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rPr>
              <a:t> Ventilation</a:t>
            </a:r>
            <a:endPar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阿里巴巴普惠体 R" panose="00020600040101010101" pitchFamily="18" charset="-122"/>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endParaRPr lang="en-US" altLang="zh-CN" sz="20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rPr>
              <a:t>Master supplies air runs 75s</a:t>
            </a:r>
            <a:endParaRPr kumimoji="0" lang="en-US" altLang="zh-CN" sz="2000" b="0" i="0" u="none" strike="noStrike" kern="1200" cap="none" spc="0" normalizeH="0" baseline="0" noProof="0" dirty="0">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rPr>
              <a:t>the slave extracts indoor stale air for 75s </a:t>
            </a:r>
            <a:r>
              <a:rPr kumimoji="0" lang="en-US" altLang="zh-CN" sz="2000" b="0" i="0" u="none" strike="noStrike" kern="1200" cap="none" spc="0" normalizeH="0" baseline="0" noProof="0" dirty="0" err="1">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rPr>
              <a:t>simutaniously</a:t>
            </a:r>
            <a:endParaRPr kumimoji="0" lang="en-US" altLang="zh-CN" sz="2000" b="0" i="0" u="none" strike="noStrike" kern="1200" cap="none" spc="0" normalizeH="0" baseline="0" noProof="0" dirty="0">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srgbClr val="565655"/>
              </a:solidFill>
              <a:effectLst/>
              <a:uLnTx/>
              <a:uFillTx/>
              <a:latin typeface="Arial" panose="020B0604020202020204" pitchFamily="34" charset="0"/>
              <a:ea typeface="阿里巴巴普惠体 R" panose="00020600040101010101" pitchFamily="18" charset="-122"/>
              <a:cs typeface="Arial" panose="020B0604020202020204" pitchFamily="34" charset="0"/>
            </a:endParaRPr>
          </a:p>
        </p:txBody>
      </p:sp>
      <p:pic>
        <p:nvPicPr>
          <p:cNvPr id="3" name="图片 2" descr="图形用户界面, 工程绘图&#10;&#10;描述已自动生成"/>
          <p:cNvPicPr>
            <a:picLocks noChangeAspect="1"/>
          </p:cNvPicPr>
          <p:nvPr/>
        </p:nvPicPr>
        <p:blipFill>
          <a:blip r:embed="rId1" cstate="print">
            <a:extLst>
              <a:ext uri="{28A0092B-C50C-407E-A947-70E740481C1C}">
                <a14:useLocalDpi xmlns:a14="http://schemas.microsoft.com/office/drawing/2010/main" val="0"/>
              </a:ext>
            </a:extLst>
          </a:blip>
          <a:srcRect b="10834"/>
          <a:stretch>
            <a:fillRect/>
          </a:stretch>
        </p:blipFill>
        <p:spPr>
          <a:xfrm>
            <a:off x="3978485" y="-446088"/>
            <a:ext cx="8191500" cy="7304088"/>
          </a:xfrm>
          <a:prstGeom prst="rect">
            <a:avLst/>
          </a:prstGeom>
        </p:spPr>
      </p:pic>
      <p:sp>
        <p:nvSpPr>
          <p:cNvPr id="7" name="矩形 6"/>
          <p:cNvSpPr/>
          <p:nvPr/>
        </p:nvSpPr>
        <p:spPr>
          <a:xfrm>
            <a:off x="152985" y="590303"/>
            <a:ext cx="3776345" cy="521970"/>
          </a:xfrm>
          <a:prstGeom prst="rect">
            <a:avLst/>
          </a:prstGeom>
        </p:spPr>
        <p:txBody>
          <a:bodyPr wrap="none">
            <a:spAutoFit/>
          </a:bodyPr>
          <a:lstStyle/>
          <a:p>
            <a:pPr marR="0" lvl="0" indent="0" fontAlgn="auto">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04F9F"/>
                </a:solidFill>
                <a:effectLst/>
                <a:uLnTx/>
                <a:uFillTx/>
                <a:latin typeface="Arial" panose="020B0604020202020204" pitchFamily="34" charset="0"/>
                <a:ea typeface="阿里巴巴普惠体 B" panose="00020600040101010101" pitchFamily="18" charset="-122"/>
                <a:cs typeface="Arial" panose="020B0604020202020204" pitchFamily="34" charset="0"/>
              </a:rPr>
              <a:t>Wireless Pair Control</a:t>
            </a:r>
            <a:endParaRPr kumimoji="0" lang="en-US" altLang="zh-CN" sz="2800" b="1" i="0" u="none" strike="noStrike" kern="1200" cap="none" spc="0" normalizeH="0" baseline="0" noProof="0" dirty="0">
              <a:ln>
                <a:noFill/>
              </a:ln>
              <a:solidFill>
                <a:srgbClr val="004F9F"/>
              </a:solidFill>
              <a:effectLst/>
              <a:uLnTx/>
              <a:uFillTx/>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0" y="4888784"/>
            <a:ext cx="12192000" cy="1454866"/>
          </a:xfrm>
          <a:prstGeom prst="rect">
            <a:avLst/>
          </a:prstGeom>
          <a:solidFill>
            <a:srgbClr val="CFD2D7"/>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白色的建筑&#10;&#10;低可信度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888784"/>
            <a:ext cx="1440000" cy="1440000"/>
          </a:xfrm>
          <a:prstGeom prst="rect">
            <a:avLst/>
          </a:prstGeom>
        </p:spPr>
      </p:pic>
      <p:pic>
        <p:nvPicPr>
          <p:cNvPr id="14" name="图片 13" descr="图片包含 建筑, 户外, 体育, 钟表&#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4000" y="4888784"/>
            <a:ext cx="1440000" cy="1440000"/>
          </a:xfrm>
          <a:prstGeom prst="rect">
            <a:avLst/>
          </a:prstGeom>
        </p:spPr>
      </p:pic>
      <p:pic>
        <p:nvPicPr>
          <p:cNvPr id="18" name="图片 17" descr="图片包含 建筑, 站, 标志, 街道&#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8000" y="4888784"/>
            <a:ext cx="1440000" cy="1440000"/>
          </a:xfrm>
          <a:prstGeom prst="rect">
            <a:avLst/>
          </a:prstGeom>
        </p:spPr>
      </p:pic>
      <p:pic>
        <p:nvPicPr>
          <p:cNvPr id="30" name="图片 29" descr="图片包含 户外, 建筑, 侧面, 站&#10;&#10;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6000" y="4888784"/>
            <a:ext cx="1440000" cy="1440000"/>
          </a:xfrm>
          <a:prstGeom prst="rect">
            <a:avLst/>
          </a:prstGeom>
        </p:spPr>
      </p:pic>
      <p:pic>
        <p:nvPicPr>
          <p:cNvPr id="34" name="图片 33" descr="建筑的门口&#10;&#10;中度可信度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2000" y="4888784"/>
            <a:ext cx="1440000" cy="1440000"/>
          </a:xfrm>
          <a:prstGeom prst="rect">
            <a:avLst/>
          </a:prstGeom>
        </p:spPr>
      </p:pic>
      <p:pic>
        <p:nvPicPr>
          <p:cNvPr id="36" name="图片 35" descr="白色的建筑&#10;&#10;中度可信度描述已自动生成"/>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0000" y="4888784"/>
            <a:ext cx="1440000" cy="1440000"/>
          </a:xfrm>
          <a:prstGeom prst="rect">
            <a:avLst/>
          </a:prstGeom>
        </p:spPr>
      </p:pic>
      <p:pic>
        <p:nvPicPr>
          <p:cNvPr id="40" name="图片 39" descr="图片包含 建筑, 小, 盒子, 镜子&#10;&#10;描述已自动生成"/>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00" y="4888784"/>
            <a:ext cx="1440000" cy="1440000"/>
          </a:xfrm>
          <a:prstGeom prst="rect">
            <a:avLst/>
          </a:prstGeom>
        </p:spPr>
      </p:pic>
      <p:pic>
        <p:nvPicPr>
          <p:cNvPr id="46" name="图片 45" descr="图片包含 游戏机, 体育&#10;&#10;描述已自动生成"/>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458" y="1736074"/>
            <a:ext cx="12416916" cy="2225111"/>
          </a:xfrm>
          <a:prstGeom prst="rect">
            <a:avLst/>
          </a:prstGeom>
        </p:spPr>
      </p:pic>
      <p:sp>
        <p:nvSpPr>
          <p:cNvPr id="47" name="矩形: 圆角 46"/>
          <p:cNvSpPr/>
          <p:nvPr/>
        </p:nvSpPr>
        <p:spPr>
          <a:xfrm>
            <a:off x="2512000" y="1736073"/>
            <a:ext cx="9567542" cy="2225111"/>
          </a:xfrm>
          <a:prstGeom prst="roundRect">
            <a:avLst/>
          </a:prstGeom>
          <a:noFill/>
          <a:ln w="19050">
            <a:solidFill>
              <a:srgbClr val="0070C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8512" y="524530"/>
            <a:ext cx="4904105" cy="521970"/>
          </a:xfrm>
          <a:prstGeom prst="rect">
            <a:avLst/>
          </a:prstGeom>
        </p:spPr>
        <p:txBody>
          <a:bodyPr wrap="none">
            <a:spAutoFit/>
          </a:bodyPr>
          <a:lstStyle/>
          <a:p>
            <a:pPr marR="0" lvl="0" indent="0" fontAlgn="auto">
              <a:lnSpc>
                <a:spcPct val="100000"/>
              </a:lnSpc>
              <a:spcBef>
                <a:spcPts val="0"/>
              </a:spcBef>
              <a:spcAft>
                <a:spcPts val="0"/>
              </a:spcAft>
              <a:buClrTx/>
              <a:buSzTx/>
              <a:buFontTx/>
              <a:buNone/>
              <a:defRPr/>
            </a:pPr>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Various outer hood optional</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0355" y="338401"/>
            <a:ext cx="2256155" cy="521970"/>
          </a:xfrm>
          <a:prstGeom prst="rect">
            <a:avLst/>
          </a:prstGeom>
        </p:spPr>
        <p:txBody>
          <a:bodyPr wrap="none">
            <a:spAutoFit/>
          </a:bodyPr>
          <a:lstStyle/>
          <a:p>
            <a:pPr lvl="0"/>
            <a:r>
              <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rPr>
              <a:t>Certification</a:t>
            </a:r>
            <a:endParaRPr lang="en-US" altLang="zh-CN" sz="2800" b="1" dirty="0">
              <a:solidFill>
                <a:srgbClr val="0070C0"/>
              </a:solidFill>
              <a:latin typeface="Arial" panose="020B0604020202020204" pitchFamily="34" charset="0"/>
              <a:ea typeface="阿里巴巴普惠体 B" panose="00020600040101010101" pitchFamily="18" charset="-122"/>
              <a:cs typeface="Arial" panose="020B0604020202020204" pitchFamily="34" charset="0"/>
            </a:endParaRPr>
          </a:p>
        </p:txBody>
      </p:sp>
      <p:sp>
        <p:nvSpPr>
          <p:cNvPr id="9" name="矩形 8"/>
          <p:cNvSpPr/>
          <p:nvPr>
            <p:custDataLst>
              <p:tags r:id="rId1"/>
            </p:custDataLst>
          </p:nvPr>
        </p:nvSpPr>
        <p:spPr>
          <a:xfrm>
            <a:off x="2897505" y="5741286"/>
            <a:ext cx="1737360" cy="338554"/>
          </a:xfrm>
          <a:prstGeom prst="rect">
            <a:avLst/>
          </a:prstGeom>
        </p:spPr>
        <p:txBody>
          <a:bodyPr wrap="square">
            <a:spAutoFit/>
          </a:bodyPr>
          <a:lstStyle/>
          <a:p>
            <a:r>
              <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CE Certificate</a:t>
            </a:r>
            <a:endPar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3" name="矩形 2"/>
          <p:cNvSpPr/>
          <p:nvPr>
            <p:custDataLst>
              <p:tags r:id="rId2"/>
            </p:custDataLst>
          </p:nvPr>
        </p:nvSpPr>
        <p:spPr>
          <a:xfrm>
            <a:off x="5287010" y="5741286"/>
            <a:ext cx="1737360" cy="338554"/>
          </a:xfrm>
          <a:prstGeom prst="rect">
            <a:avLst/>
          </a:prstGeom>
        </p:spPr>
        <p:txBody>
          <a:bodyPr wrap="square">
            <a:spAutoFit/>
          </a:bodyPr>
          <a:lstStyle/>
          <a:p>
            <a:r>
              <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CB Certificate</a:t>
            </a:r>
            <a:endPar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4" name="矩形 3"/>
          <p:cNvSpPr/>
          <p:nvPr>
            <p:custDataLst>
              <p:tags r:id="rId3"/>
            </p:custDataLst>
          </p:nvPr>
        </p:nvSpPr>
        <p:spPr>
          <a:xfrm>
            <a:off x="316230" y="5741286"/>
            <a:ext cx="1737360" cy="337185"/>
          </a:xfrm>
          <a:prstGeom prst="rect">
            <a:avLst/>
          </a:prstGeom>
        </p:spPr>
        <p:txBody>
          <a:bodyPr wrap="square">
            <a:spAutoFit/>
          </a:bodyPr>
          <a:lstStyle/>
          <a:p>
            <a:r>
              <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CSA Certificate</a:t>
            </a:r>
            <a:endPar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p:txBody>
      </p:sp>
      <p:pic>
        <p:nvPicPr>
          <p:cNvPr id="6" name="图片 5"/>
          <p:cNvPicPr>
            <a:picLocks noChangeAspect="1"/>
          </p:cNvPicPr>
          <p:nvPr>
            <p:custDataLst>
              <p:tags r:id="rId4"/>
            </p:custDataLst>
          </p:nvPr>
        </p:nvPicPr>
        <p:blipFill>
          <a:blip r:embed="rId5"/>
          <a:stretch>
            <a:fillRect/>
          </a:stretch>
        </p:blipFill>
        <p:spPr>
          <a:xfrm>
            <a:off x="4942840" y="1860662"/>
            <a:ext cx="2515870" cy="3582035"/>
          </a:xfrm>
          <a:prstGeom prst="rect">
            <a:avLst/>
          </a:prstGeom>
        </p:spPr>
      </p:pic>
      <p:pic>
        <p:nvPicPr>
          <p:cNvPr id="7" name="图片 6"/>
          <p:cNvPicPr>
            <a:picLocks noChangeAspect="1"/>
          </p:cNvPicPr>
          <p:nvPr>
            <p:custDataLst>
              <p:tags r:id="rId6"/>
            </p:custDataLst>
          </p:nvPr>
        </p:nvPicPr>
        <p:blipFill>
          <a:blip r:embed="rId7"/>
          <a:stretch>
            <a:fillRect/>
          </a:stretch>
        </p:blipFill>
        <p:spPr>
          <a:xfrm>
            <a:off x="9734550" y="1860662"/>
            <a:ext cx="2599055" cy="3622040"/>
          </a:xfrm>
          <a:prstGeom prst="rect">
            <a:avLst/>
          </a:prstGeom>
        </p:spPr>
      </p:pic>
      <p:sp>
        <p:nvSpPr>
          <p:cNvPr id="8" name="矩形 7"/>
          <p:cNvSpPr/>
          <p:nvPr>
            <p:custDataLst>
              <p:tags r:id="rId8"/>
            </p:custDataLst>
          </p:nvPr>
        </p:nvSpPr>
        <p:spPr>
          <a:xfrm>
            <a:off x="10153015" y="5741286"/>
            <a:ext cx="2132965" cy="338554"/>
          </a:xfrm>
          <a:prstGeom prst="rect">
            <a:avLst/>
          </a:prstGeom>
        </p:spPr>
        <p:txBody>
          <a:bodyPr wrap="square">
            <a:spAutoFit/>
          </a:bodyPr>
          <a:lstStyle/>
          <a:p>
            <a:r>
              <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IP X4 Test Report</a:t>
            </a:r>
            <a:endPar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10" name="矩形 9"/>
          <p:cNvSpPr/>
          <p:nvPr>
            <p:custDataLst>
              <p:tags r:id="rId9"/>
            </p:custDataLst>
          </p:nvPr>
        </p:nvSpPr>
        <p:spPr>
          <a:xfrm>
            <a:off x="7575550" y="5741286"/>
            <a:ext cx="1892300" cy="338554"/>
          </a:xfrm>
          <a:prstGeom prst="rect">
            <a:avLst/>
          </a:prstGeom>
        </p:spPr>
        <p:txBody>
          <a:bodyPr wrap="square">
            <a:spAutoFit/>
          </a:bodyPr>
          <a:lstStyle/>
          <a:p>
            <a:r>
              <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rPr>
              <a:t>EPCS Certificate</a:t>
            </a:r>
            <a:endParaRPr lang="en-US" altLang="zh-CN" sz="1600" dirty="0">
              <a:solidFill>
                <a:srgbClr val="565655"/>
              </a:solidFill>
              <a:latin typeface="Arial" panose="020B0604020202020204" pitchFamily="34" charset="0"/>
              <a:ea typeface="阿里巴巴普惠体 R" panose="00020600040101010101" pitchFamily="18" charset="-122"/>
              <a:cs typeface="Arial" panose="020B0604020202020204" pitchFamily="34" charset="0"/>
            </a:endParaRPr>
          </a:p>
        </p:txBody>
      </p:sp>
      <p:pic>
        <p:nvPicPr>
          <p:cNvPr id="11" name="图片 10"/>
          <p:cNvPicPr>
            <a:picLocks noChangeAspect="1"/>
          </p:cNvPicPr>
          <p:nvPr>
            <p:custDataLst>
              <p:tags r:id="rId10"/>
            </p:custDataLst>
          </p:nvPr>
        </p:nvPicPr>
        <p:blipFill>
          <a:blip r:embed="rId11"/>
          <a:stretch>
            <a:fillRect/>
          </a:stretch>
        </p:blipFill>
        <p:spPr>
          <a:xfrm>
            <a:off x="7360920" y="1860662"/>
            <a:ext cx="2411730" cy="3406775"/>
          </a:xfrm>
          <a:prstGeom prst="rect">
            <a:avLst/>
          </a:prstGeom>
        </p:spPr>
      </p:pic>
      <p:pic>
        <p:nvPicPr>
          <p:cNvPr id="12" name="图片 11"/>
          <p:cNvPicPr>
            <a:picLocks noChangeAspect="1"/>
          </p:cNvPicPr>
          <p:nvPr>
            <p:custDataLst>
              <p:tags r:id="rId12"/>
            </p:custDataLst>
          </p:nvPr>
        </p:nvPicPr>
        <p:blipFill>
          <a:blip r:embed="rId13"/>
          <a:stretch>
            <a:fillRect/>
          </a:stretch>
        </p:blipFill>
        <p:spPr>
          <a:xfrm>
            <a:off x="2611120" y="1860662"/>
            <a:ext cx="2400935" cy="3404235"/>
          </a:xfrm>
          <a:prstGeom prst="rect">
            <a:avLst/>
          </a:prstGeom>
        </p:spPr>
      </p:pic>
      <p:pic>
        <p:nvPicPr>
          <p:cNvPr id="13" name="图片 12"/>
          <p:cNvPicPr>
            <a:picLocks noChangeAspect="1"/>
          </p:cNvPicPr>
          <p:nvPr>
            <p:custDataLst>
              <p:tags r:id="rId14"/>
            </p:custDataLst>
          </p:nvPr>
        </p:nvPicPr>
        <p:blipFill>
          <a:blip r:embed="rId15"/>
          <a:stretch>
            <a:fillRect/>
          </a:stretch>
        </p:blipFill>
        <p:spPr>
          <a:xfrm>
            <a:off x="134619" y="1860662"/>
            <a:ext cx="2407167" cy="3105038"/>
          </a:xfrm>
          <a:prstGeom prst="rect">
            <a:avLst/>
          </a:prstGeom>
        </p:spPr>
      </p:pic>
      <p:sp>
        <p:nvSpPr>
          <p:cNvPr id="14" name="文本框 13"/>
          <p:cNvSpPr txBox="1"/>
          <p:nvPr/>
        </p:nvSpPr>
        <p:spPr>
          <a:xfrm>
            <a:off x="360680" y="1097888"/>
            <a:ext cx="10824210" cy="368300"/>
          </a:xfrm>
          <a:prstGeom prst="rect">
            <a:avLst/>
          </a:prstGeom>
          <a:noFill/>
        </p:spPr>
        <p:txBody>
          <a:bodyPr wrap="square" rtlCol="0">
            <a:spAutoFit/>
          </a:bodyPr>
          <a:lstStyle/>
          <a:p>
            <a:r>
              <a:rPr lang="en-US" altLang="zh-CN" dirty="0">
                <a:solidFill>
                  <a:srgbClr val="565655"/>
                </a:solidFill>
                <a:latin typeface="Arial" panose="020B0604020202020204" pitchFamily="34" charset="0"/>
                <a:cs typeface="Arial" panose="020B0604020202020204" pitchFamily="34" charset="0"/>
              </a:rPr>
              <a:t>Eco Pair Plus has all the safety certificates from SGS and CSA to export to anywhere of the world. </a:t>
            </a:r>
            <a:endParaRPr lang="en-US" altLang="zh-CN" dirty="0">
              <a:solidFill>
                <a:srgbClr val="565655"/>
              </a:solidFill>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CB9D7"/>
        </a:solidFill>
        <a:effectLst/>
      </p:bgPr>
    </p:bg>
    <p:spTree>
      <p:nvGrpSpPr>
        <p:cNvPr id="1" name=""/>
        <p:cNvGrpSpPr/>
        <p:nvPr/>
      </p:nvGrpSpPr>
      <p:grpSpPr>
        <a:xfrm>
          <a:off x="0" y="0"/>
          <a:ext cx="0" cy="0"/>
          <a:chOff x="0" y="0"/>
          <a:chExt cx="0" cy="0"/>
        </a:xfrm>
      </p:grpSpPr>
      <p:pic>
        <p:nvPicPr>
          <p:cNvPr id="7" name="图片 6" descr="房间的摆设布局&#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3" name="矩形 8"/>
          <p:cNvSpPr>
            <a:spLocks noChangeArrowheads="1"/>
          </p:cNvSpPr>
          <p:nvPr/>
        </p:nvSpPr>
        <p:spPr bwMode="auto">
          <a:xfrm>
            <a:off x="6219816" y="2062162"/>
            <a:ext cx="5818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a:solidFill>
                  <a:schemeClr val="tx1">
                    <a:lumMod val="50000"/>
                    <a:lumOff val="50000"/>
                  </a:schemeClr>
                </a:solidFill>
                <a:ea typeface="微软雅黑" panose="020B0503020204020204" pitchFamily="34" charset="-122"/>
                <a:sym typeface="Arial" panose="020B0604020202020204" pitchFamily="34" charset="0"/>
              </a:rPr>
              <a:t>THANKS FOR WATCHING</a:t>
            </a:r>
            <a:endParaRPr lang="en-US" altLang="zh-CN" sz="3600" b="1" dirty="0">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4" name="文本框 9"/>
          <p:cNvSpPr>
            <a:spLocks noChangeArrowheads="1"/>
          </p:cNvSpPr>
          <p:nvPr/>
        </p:nvSpPr>
        <p:spPr bwMode="auto">
          <a:xfrm>
            <a:off x="5768385" y="2803539"/>
            <a:ext cx="67217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dirty="0">
                <a:solidFill>
                  <a:schemeClr val="tx1">
                    <a:lumMod val="50000"/>
                    <a:lumOff val="50000"/>
                  </a:schemeClr>
                </a:solidFill>
                <a:ea typeface="微软雅黑" panose="020B0503020204020204" pitchFamily="34" charset="-122"/>
                <a:sym typeface="Arial" panose="020B0604020202020204" pitchFamily="34" charset="0"/>
              </a:rPr>
              <a:t>Let’s Discuss &amp; Build a Sustainable Future Together</a:t>
            </a:r>
            <a:endParaRPr lang="en-US" altLang="zh-CN" sz="2400" dirty="0">
              <a:solidFill>
                <a:schemeClr val="tx1">
                  <a:lumMod val="50000"/>
                  <a:lumOff val="50000"/>
                </a:schemeClr>
              </a:solidFill>
              <a:ea typeface="微软雅黑" panose="020B0503020204020204" pitchFamily="34" charset="-122"/>
              <a:sym typeface="Arial" panose="020B0604020202020204" pitchFamily="34" charset="0"/>
            </a:endParaRPr>
          </a:p>
        </p:txBody>
      </p:sp>
      <p:pic>
        <p:nvPicPr>
          <p:cNvPr id="9" name="图形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65806" y="1308101"/>
            <a:ext cx="2197678" cy="342900"/>
          </a:xfrm>
          <a:prstGeom prst="rect">
            <a:avLst/>
          </a:prstGeom>
        </p:spPr>
      </p:pic>
    </p:spTree>
  </p:cSld>
  <p:clrMapOvr>
    <a:masterClrMapping/>
  </p:clrMapOvr>
</p:sld>
</file>

<file path=ppt/tags/tag1.xml><?xml version="1.0" encoding="utf-8"?>
<p:tagLst xmlns:p="http://schemas.openxmlformats.org/presentationml/2006/main">
  <p:tag name="TABLE_ENDDRAG_ORIGIN_RECT" val="951*124"/>
  <p:tag name="TABLE_ENDDRAG_RECT" val="0*56*951*124"/>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DIAGRAM_VIRTUALLY_FRAME" val="{&quot;height&quot;:332.2187401574803,&quot;left&quot;:10.59992125984252,&quot;top&quot;:146.5088188976378,&quot;width&quot;:960.5500787401576}"/>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COMMONDATA" val="eyJoZGlkIjoiMTZhYTc3YzRmNWQyNDI4YThjYjBjN2Q3ZmZmODNhNjMifQ=="/>
  <p:tag name="KSO_WPP_MARK_KEY" val="96803a81-6c9c-4dc6-b42b-aabd44b5580e"/>
  <p:tag name="commondata" val="eyJoZGlkIjoiYzA2NGRhOGY1ZTgyMWIzNDU1ODM0NjIxZjMwODkzNT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93000">
              <a:schemeClr val="bg1">
                <a:alpha val="0"/>
              </a:schemeClr>
            </a:gs>
            <a:gs pos="38000">
              <a:srgbClr val="FCFCFC"/>
            </a:gs>
            <a:gs pos="62000">
              <a:srgbClr val="FCFCFC">
                <a:alpha val="73000"/>
              </a:srgbClr>
            </a:gs>
          </a:gsLst>
          <a:lin ang="5400000" scaled="1"/>
        </a:gradFill>
        <a:ln>
          <a:noFill/>
        </a:ln>
      </a:spPr>
      <a:bodyPr rtlCol="0" anchor="ctr"/>
      <a:lstStyle>
        <a:defPPr marL="0" marR="0" indent="0" algn="ctr" defTabSz="914400" rtl="0" eaLnBrk="1" fontAlgn="auto" latinLnBrk="0" hangingPunct="1">
          <a:lnSpc>
            <a:spcPct val="100000"/>
          </a:lnSpc>
          <a:spcBef>
            <a:spcPts val="0"/>
          </a:spcBef>
          <a:spcAft>
            <a:spcPts val="0"/>
          </a:spcAft>
          <a:buClrTx/>
          <a:buSzTx/>
          <a:buFontTx/>
          <a:buNone/>
          <a:defRPr kumimoji="0"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标准">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标准">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基础主题">
  <a:themeElements>
    <a:clrScheme name="自定义 1">
      <a:dk1>
        <a:srgbClr val="262626"/>
      </a:dk1>
      <a:lt1>
        <a:sysClr val="window" lastClr="FFFFFF"/>
      </a:lt1>
      <a:dk2>
        <a:srgbClr val="262626"/>
      </a:dk2>
      <a:lt2>
        <a:srgbClr val="FFFFFF"/>
      </a:lt2>
      <a:accent1>
        <a:srgbClr val="5B9BD5"/>
      </a:accent1>
      <a:accent2>
        <a:srgbClr val="ED7D31"/>
      </a:accent2>
      <a:accent3>
        <a:srgbClr val="A5A5A5"/>
      </a:accent3>
      <a:accent4>
        <a:srgbClr val="FFC000"/>
      </a:accent4>
      <a:accent5>
        <a:srgbClr val="4472C4"/>
      </a:accent5>
      <a:accent6>
        <a:srgbClr val="70AD47"/>
      </a:accent6>
      <a:hlink>
        <a:srgbClr val="9CC3E5"/>
      </a:hlink>
      <a:folHlink>
        <a:srgbClr val="2E75B5"/>
      </a:folHlink>
    </a:clrScheme>
    <a:fontScheme name="标准00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HOLTOP PRESENTATION</Template>
  <TotalTime>0</TotalTime>
  <Words>2650</Words>
  <Application>WPS 演示</Application>
  <PresentationFormat>宽屏</PresentationFormat>
  <Paragraphs>228</Paragraphs>
  <Slides>16</Slides>
  <Notes>2</Notes>
  <HiddenSlides>0</HiddenSlides>
  <MMClips>0</MMClips>
  <ScaleCrop>false</ScaleCrop>
  <HeadingPairs>
    <vt:vector size="6" baseType="variant">
      <vt:variant>
        <vt:lpstr>已用的字体</vt:lpstr>
      </vt:variant>
      <vt:variant>
        <vt:i4>19</vt:i4>
      </vt:variant>
      <vt:variant>
        <vt:lpstr>主题</vt:lpstr>
      </vt:variant>
      <vt:variant>
        <vt:i4>7</vt:i4>
      </vt:variant>
      <vt:variant>
        <vt:lpstr>幻灯片标题</vt:lpstr>
      </vt:variant>
      <vt:variant>
        <vt:i4>16</vt:i4>
      </vt:variant>
    </vt:vector>
  </HeadingPairs>
  <TitlesOfParts>
    <vt:vector size="42" baseType="lpstr">
      <vt:lpstr>Arial</vt:lpstr>
      <vt:lpstr>宋体</vt:lpstr>
      <vt:lpstr>Wingdings</vt:lpstr>
      <vt:lpstr>等线</vt:lpstr>
      <vt:lpstr>Kelson Sans</vt:lpstr>
      <vt:lpstr>Segoe Print</vt:lpstr>
      <vt:lpstr>HelveticaNeueCyr</vt:lpstr>
      <vt:lpstr>阿里巴巴普惠体 B</vt:lpstr>
      <vt:lpstr>微软雅黑</vt:lpstr>
      <vt:lpstr>阿里巴巴普惠体 R</vt:lpstr>
      <vt:lpstr>Calibri</vt:lpstr>
      <vt:lpstr>Calibri</vt:lpstr>
      <vt:lpstr>Arial</vt:lpstr>
      <vt:lpstr>阿里巴巴普惠体 M</vt:lpstr>
      <vt:lpstr>Akrobat</vt:lpstr>
      <vt:lpstr>Arial Unicode MS</vt:lpstr>
      <vt:lpstr>等线 Light</vt:lpstr>
      <vt:lpstr>Times New Roman</vt:lpstr>
      <vt:lpstr>黑体</vt:lpstr>
      <vt:lpstr>Office 主题​​</vt:lpstr>
      <vt:lpstr>标准</vt:lpstr>
      <vt:lpstr>基础主题</vt:lpstr>
      <vt:lpstr>4_Office 主题​​</vt:lpstr>
      <vt:lpstr>5_Office 主题​​</vt:lpstr>
      <vt:lpstr>6_Office 主题​​</vt:lpstr>
      <vt:lpstr>7_Office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qi fen</dc:creator>
  <cp:lastModifiedBy>Felix1394070055</cp:lastModifiedBy>
  <cp:revision>307</cp:revision>
  <dcterms:created xsi:type="dcterms:W3CDTF">2019-08-20T02:07:00Z</dcterms:created>
  <dcterms:modified xsi:type="dcterms:W3CDTF">2024-10-26T05:55:58Z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2052-12.1.0.18608</vt:lpwstr>
  </property>
  <property fmtid="{D5CDD505-2E9C-101B-9397-08002B2CF9AE}" pid="3" name="ICV">
    <vt:lpwstr>03EFF05CCCDE48E492E67E4486075102_13</vt:lpwstr>
  </property>
</Properties>
</file>